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x="18288000" cy="10287000"/>
  <p:notesSz cx="6858000" cy="9144000"/>
  <p:embeddedFontLst>
    <p:embeddedFont>
      <p:font typeface="Fira Sans Medium Bold" charset="1" panose="020B0603050000020004"/>
      <p:regular r:id="rId26"/>
    </p:embeddedFont>
    <p:embeddedFont>
      <p:font typeface="Anton" charset="1" panose="00000500000000000000"/>
      <p:regular r:id="rId27"/>
    </p:embeddedFont>
    <p:embeddedFont>
      <p:font typeface="Fira Sans Bold" charset="1" panose="020B0803050000020004"/>
      <p:regular r:id="rId28"/>
    </p:embeddedFont>
    <p:embeddedFont>
      <p:font typeface="Fira Sans Black" charset="1" panose="020B0A03050000020004"/>
      <p:regular r:id="rId29"/>
    </p:embeddedFont>
    <p:embeddedFont>
      <p:font typeface="Fira Sans Bold Bold" charset="1" panose="020B0903050000020004"/>
      <p:regular r:id="rId30"/>
    </p:embeddedFont>
    <p:embeddedFont>
      <p:font typeface="Open Sauce Light" charset="1" panose="00000400000000000000"/>
      <p:regular r:id="rId31"/>
    </p:embeddedFont>
    <p:embeddedFont>
      <p:font typeface="League Spartan" charset="1" panose="00000800000000000000"/>
      <p:regular r:id="rId32"/>
    </p:embeddedFont>
    <p:embeddedFont>
      <p:font typeface="DM Sans" charset="1" panose="00000000000000000000"/>
      <p:regular r:id="rId33"/>
    </p:embeddedFont>
    <p:embeddedFont>
      <p:font typeface="DM Sans Bold" charset="1" panose="00000000000000000000"/>
      <p:regular r:id="rId34"/>
    </p:embeddedFont>
    <p:embeddedFont>
      <p:font typeface="Fira Sans Medium" charset="1" panose="020B0603050000020004"/>
      <p:regular r:id="rId35"/>
    </p:embeddedFont>
    <p:embeddedFont>
      <p:font typeface="Fira Sans Light" charset="1" panose="020B0403050000020004"/>
      <p:regular r:id="rId36"/>
    </p:embeddedFont>
    <p:embeddedFont>
      <p:font typeface="Open Sans Bold" charset="1" panose="020B0806030504020204"/>
      <p:regular r:id="rId37"/>
    </p:embeddedFont>
    <p:embeddedFont>
      <p:font typeface="Barlow Medium Bold" charset="1" panose="00000700000000000000"/>
      <p:regular r:id="rId38"/>
    </p:embeddedFont>
    <p:embeddedFont>
      <p:font typeface="Fira Sans Light Bold" charset="1" panose="020B0503050000020004"/>
      <p:regular r:id="rId39"/>
    </p:embeddedFont>
    <p:embeddedFont>
      <p:font typeface="Montserrat Classic Bold" charset="1" panose="00000800000000000000"/>
      <p:regular r:id="rId40"/>
    </p:embeddedFont>
    <p:embeddedFont>
      <p:font typeface="Montserrat" charset="1" panose="00000500000000000000"/>
      <p:regular r:id="rId41"/>
    </p:embeddedFont>
    <p:embeddedFont>
      <p:font typeface="Nunito Sans Regular Bold" charset="1" panose="00000700000000000000"/>
      <p:regular r:id="rId42"/>
    </p:embeddedFont>
    <p:embeddedFont>
      <p:font typeface="Nunito" charset="1" panose="00000500000000000000"/>
      <p:regular r:id="rId43"/>
    </p:embeddedFont>
    <p:embeddedFont>
      <p:font typeface="Nunito Sans Bold Bold" charset="1" panose="00000900000000000000"/>
      <p:regular r:id="rId44"/>
    </p:embeddedFont>
    <p:embeddedFont>
      <p:font typeface="Poppins Bold" charset="1" panose="02000000000000000000"/>
      <p:regular r:id="rId45"/>
    </p:embeddedFont>
    <p:embeddedFont>
      <p:font typeface="Open Sans" charset="1" panose="020B0606030504020204"/>
      <p:regular r:id="rId46"/>
    </p:embeddedFont>
    <p:embeddedFont>
      <p:font typeface="Telegraf Bold" charset="1" panose="00000800000000000000"/>
      <p:regular r:id="rId4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34" Target="fonts/font34.fntdata" Type="http://schemas.openxmlformats.org/officeDocument/2006/relationships/font"/><Relationship Id="rId35" Target="fonts/font35.fntdata" Type="http://schemas.openxmlformats.org/officeDocument/2006/relationships/font"/><Relationship Id="rId36" Target="fonts/font36.fntdata" Type="http://schemas.openxmlformats.org/officeDocument/2006/relationships/font"/><Relationship Id="rId37" Target="fonts/font37.fntdata" Type="http://schemas.openxmlformats.org/officeDocument/2006/relationships/font"/><Relationship Id="rId38" Target="fonts/font38.fntdata" Type="http://schemas.openxmlformats.org/officeDocument/2006/relationships/font"/><Relationship Id="rId39" Target="fonts/font39.fntdata" Type="http://schemas.openxmlformats.org/officeDocument/2006/relationships/font"/><Relationship Id="rId4" Target="theme/theme1.xml" Type="http://schemas.openxmlformats.org/officeDocument/2006/relationships/theme"/><Relationship Id="rId40" Target="fonts/font40.fntdata" Type="http://schemas.openxmlformats.org/officeDocument/2006/relationships/font"/><Relationship Id="rId41" Target="fonts/font41.fntdata" Type="http://schemas.openxmlformats.org/officeDocument/2006/relationships/font"/><Relationship Id="rId42" Target="fonts/font42.fntdata" Type="http://schemas.openxmlformats.org/officeDocument/2006/relationships/font"/><Relationship Id="rId43" Target="fonts/font43.fntdata" Type="http://schemas.openxmlformats.org/officeDocument/2006/relationships/font"/><Relationship Id="rId44" Target="fonts/font44.fntdata" Type="http://schemas.openxmlformats.org/officeDocument/2006/relationships/font"/><Relationship Id="rId45" Target="fonts/font45.fntdata" Type="http://schemas.openxmlformats.org/officeDocument/2006/relationships/font"/><Relationship Id="rId46" Target="fonts/font46.fntdata" Type="http://schemas.openxmlformats.org/officeDocument/2006/relationships/font"/><Relationship Id="rId47" Target="fonts/font47.fntdata" Type="http://schemas.openxmlformats.org/officeDocument/2006/relationships/font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2" Target="../media/image8.png" Type="http://schemas.openxmlformats.org/officeDocument/2006/relationships/image"/><Relationship Id="rId3" Target="../media/image9.svg" Type="http://schemas.openxmlformats.org/officeDocument/2006/relationships/image"/><Relationship Id="rId4" Target="../media/image10.png" Type="http://schemas.openxmlformats.org/officeDocument/2006/relationships/image"/><Relationship Id="rId5" Target="../media/image11.svg" Type="http://schemas.openxmlformats.org/officeDocument/2006/relationships/image"/><Relationship Id="rId6" Target="../media/image12.png" Type="http://schemas.openxmlformats.org/officeDocument/2006/relationships/image"/><Relationship Id="rId7" Target="../media/image13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Relationship Id="rId3" Target="../media/image7.pn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5.jpeg" Type="http://schemas.openxmlformats.org/officeDocument/2006/relationships/image"/><Relationship Id="rId11" Target="../media/image26.jpeg" Type="http://schemas.openxmlformats.org/officeDocument/2006/relationships/image"/><Relationship Id="rId12" Target="../media/image27.png" Type="http://schemas.openxmlformats.org/officeDocument/2006/relationships/image"/><Relationship Id="rId13" Target="../media/image28.svg" Type="http://schemas.openxmlformats.org/officeDocument/2006/relationships/image"/><Relationship Id="rId14" Target="../media/image29.png" Type="http://schemas.openxmlformats.org/officeDocument/2006/relationships/image"/><Relationship Id="rId15" Target="../media/image30.jpeg" Type="http://schemas.openxmlformats.org/officeDocument/2006/relationships/image"/><Relationship Id="rId16" Target="../media/image7.png" Type="http://schemas.openxmlformats.org/officeDocument/2006/relationships/image"/><Relationship Id="rId2" Target="../media/image17.png" Type="http://schemas.openxmlformats.org/officeDocument/2006/relationships/image"/><Relationship Id="rId3" Target="../media/image18.svg" Type="http://schemas.openxmlformats.org/officeDocument/2006/relationships/image"/><Relationship Id="rId4" Target="../media/image19.png" Type="http://schemas.openxmlformats.org/officeDocument/2006/relationships/image"/><Relationship Id="rId5" Target="../media/image20.png" Type="http://schemas.openxmlformats.org/officeDocument/2006/relationships/image"/><Relationship Id="rId6" Target="../media/image21.svg" Type="http://schemas.openxmlformats.org/officeDocument/2006/relationships/image"/><Relationship Id="rId7" Target="../media/image22.png" Type="http://schemas.openxmlformats.org/officeDocument/2006/relationships/image"/><Relationship Id="rId8" Target="../media/image23.svg" Type="http://schemas.openxmlformats.org/officeDocument/2006/relationships/image"/><Relationship Id="rId9" Target="../media/image24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1.png" Type="http://schemas.openxmlformats.org/officeDocument/2006/relationships/image"/><Relationship Id="rId3" Target="../media/image32.png" Type="http://schemas.openxmlformats.org/officeDocument/2006/relationships/image"/><Relationship Id="rId4" Target="../media/image33.png" Type="http://schemas.openxmlformats.org/officeDocument/2006/relationships/image"/><Relationship Id="rId5" Target="../media/image34.png" Type="http://schemas.openxmlformats.org/officeDocument/2006/relationships/image"/><Relationship Id="rId6" Target="../media/image35.png" Type="http://schemas.openxmlformats.org/officeDocument/2006/relationships/image"/><Relationship Id="rId7" Target="../media/image7.png" Type="http://schemas.openxmlformats.org/officeDocument/2006/relationships/image"/><Relationship Id="rId8" Target="../media/image15.png" Type="http://schemas.openxmlformats.org/officeDocument/2006/relationships/image"/><Relationship Id="rId9" Target="../media/image16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6.png" Type="http://schemas.openxmlformats.org/officeDocument/2006/relationships/image"/><Relationship Id="rId3" Target="../media/image37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8.jpeg" Type="http://schemas.openxmlformats.org/officeDocument/2006/relationships/image"/><Relationship Id="rId3" Target="../media/image39.jpeg" Type="http://schemas.openxmlformats.org/officeDocument/2006/relationships/image"/><Relationship Id="rId4" Target="../media/image40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1.png" Type="http://schemas.openxmlformats.org/officeDocument/2006/relationships/image"/><Relationship Id="rId3" Target="../media/image42.png" Type="http://schemas.openxmlformats.org/officeDocument/2006/relationships/image"/><Relationship Id="rId4" Target="../media/image43.png" Type="http://schemas.openxmlformats.org/officeDocument/2006/relationships/image"/><Relationship Id="rId5" Target="../media/image7.pn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4.jpeg" Type="http://schemas.openxmlformats.org/officeDocument/2006/relationships/image"/><Relationship Id="rId3" Target="../media/image5.png" Type="http://schemas.openxmlformats.org/officeDocument/2006/relationships/image"/><Relationship Id="rId4" Target="../media/image6.svg" Type="http://schemas.openxmlformats.org/officeDocument/2006/relationships/image"/><Relationship Id="rId5" Target="../media/image7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5.png" Type="http://schemas.openxmlformats.org/officeDocument/2006/relationships/image"/><Relationship Id="rId3" Target="../media/image46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7.png" Type="http://schemas.openxmlformats.org/officeDocument/2006/relationships/image"/><Relationship Id="rId3" Target="../media/image48.png" Type="http://schemas.openxmlformats.org/officeDocument/2006/relationships/image"/><Relationship Id="rId4" Target="../media/image49.png" Type="http://schemas.openxmlformats.org/officeDocument/2006/relationships/image"/><Relationship Id="rId5" Target="../media/image7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0.png" Type="http://schemas.openxmlformats.org/officeDocument/2006/relationships/image"/><Relationship Id="rId3" Target="../media/image7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1.png" Type="http://schemas.openxmlformats.org/officeDocument/2006/relationships/image"/><Relationship Id="rId3" Target="../media/image52.png" Type="http://schemas.openxmlformats.org/officeDocument/2006/relationships/image"/><Relationship Id="rId4" Target="../media/image53.png" Type="http://schemas.openxmlformats.org/officeDocument/2006/relationships/image"/><Relationship Id="rId5" Target="../media/image54.svg" Type="http://schemas.openxmlformats.org/officeDocument/2006/relationships/image"/><Relationship Id="rId6" Target="../media/image55.png" Type="http://schemas.openxmlformats.org/officeDocument/2006/relationships/image"/><Relationship Id="rId7" Target="../media/image56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7.jpeg" Type="http://schemas.openxmlformats.org/officeDocument/2006/relationships/image"/><Relationship Id="rId3" Target="../media/image58.jpeg" Type="http://schemas.openxmlformats.org/officeDocument/2006/relationships/image"/><Relationship Id="rId4" Target="../media/image7.png" Type="http://schemas.openxmlformats.org/officeDocument/2006/relationships/image"/><Relationship Id="rId5" Target="../media/image5.png" Type="http://schemas.openxmlformats.org/officeDocument/2006/relationships/image"/><Relationship Id="rId6" Target="../media/image6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9.png" Type="http://schemas.openxmlformats.org/officeDocument/2006/relationships/image"/><Relationship Id="rId3" Target="../media/image5.png" Type="http://schemas.openxmlformats.org/officeDocument/2006/relationships/image"/><Relationship Id="rId4" Target="../media/image6.sv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0.jpeg" Type="http://schemas.openxmlformats.org/officeDocument/2006/relationships/image"/><Relationship Id="rId3" Target="../media/image61.jpeg" Type="http://schemas.openxmlformats.org/officeDocument/2006/relationships/image"/><Relationship Id="rId4" Target="../media/image62.jpeg" Type="http://schemas.openxmlformats.org/officeDocument/2006/relationships/image"/><Relationship Id="rId5" Target="../media/image7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862106" y="-737012"/>
            <a:ext cx="10192926" cy="8828025"/>
            <a:chOff x="0" y="0"/>
            <a:chExt cx="6202680" cy="53721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202680" cy="5372100"/>
            </a:xfrm>
            <a:custGeom>
              <a:avLst/>
              <a:gdLst/>
              <a:ahLst/>
              <a:cxnLst/>
              <a:rect r="r" b="b" t="t" l="l"/>
              <a:pathLst>
                <a:path h="5372100" w="6202680">
                  <a:moveTo>
                    <a:pt x="4652010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4652010" y="5372100"/>
                  </a:lnTo>
                  <a:lnTo>
                    <a:pt x="6202680" y="2686050"/>
                  </a:lnTo>
                  <a:lnTo>
                    <a:pt x="4652010" y="0"/>
                  </a:lnTo>
                  <a:close/>
                </a:path>
              </a:pathLst>
            </a:custGeom>
            <a:solidFill>
              <a:srgbClr val="0E2DAF"/>
            </a:solidFill>
          </p:spPr>
        </p:sp>
      </p:grp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0862106" y="2398927"/>
            <a:ext cx="9885941" cy="8560779"/>
            <a:chOff x="0" y="0"/>
            <a:chExt cx="4282440" cy="37084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282440" cy="3708400"/>
            </a:xfrm>
            <a:custGeom>
              <a:avLst/>
              <a:gdLst/>
              <a:ahLst/>
              <a:cxnLst/>
              <a:rect r="r" b="b" t="t" l="l"/>
              <a:pathLst>
                <a:path h="3708400" w="428244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2"/>
              <a:stretch>
                <a:fillRect l="-31214" t="0" r="-31214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-10800000">
            <a:off x="15665672" y="5827235"/>
            <a:ext cx="7046513" cy="9312442"/>
            <a:chOff x="0" y="0"/>
            <a:chExt cx="4064946" cy="53721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064946" cy="5372100"/>
            </a:xfrm>
            <a:custGeom>
              <a:avLst/>
              <a:gdLst/>
              <a:ahLst/>
              <a:cxnLst/>
              <a:rect r="r" b="b" t="t" l="l"/>
              <a:pathLst>
                <a:path h="5372100" w="4064946">
                  <a:moveTo>
                    <a:pt x="2514276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2514276" y="5372100"/>
                  </a:lnTo>
                  <a:lnTo>
                    <a:pt x="4064946" y="2686050"/>
                  </a:lnTo>
                  <a:lnTo>
                    <a:pt x="2514276" y="0"/>
                  </a:lnTo>
                  <a:close/>
                </a:path>
              </a:pathLst>
            </a:custGeom>
            <a:solidFill>
              <a:srgbClr val="FA7545"/>
            </a:solid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2979723" y="1931015"/>
            <a:ext cx="4424974" cy="3491970"/>
          </a:xfrm>
          <a:custGeom>
            <a:avLst/>
            <a:gdLst/>
            <a:ahLst/>
            <a:cxnLst/>
            <a:rect r="r" b="b" t="t" l="l"/>
            <a:pathLst>
              <a:path h="3491970" w="4424974">
                <a:moveTo>
                  <a:pt x="0" y="0"/>
                </a:moveTo>
                <a:lnTo>
                  <a:pt x="4424973" y="0"/>
                </a:lnTo>
                <a:lnTo>
                  <a:pt x="4424973" y="3491970"/>
                </a:lnTo>
                <a:lnTo>
                  <a:pt x="0" y="349197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894986" y="6239594"/>
            <a:ext cx="7249014" cy="16405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597"/>
              </a:lnSpc>
              <a:spcBef>
                <a:spcPct val="0"/>
              </a:spcBef>
            </a:pPr>
            <a:r>
              <a:rPr lang="en-US" b="true" sz="5075">
                <a:solidFill>
                  <a:srgbClr val="0E2DAF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¡Regístrate, conecta y emprende!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2901382" cy="10287000"/>
          </a:xfrm>
          <a:custGeom>
            <a:avLst/>
            <a:gdLst/>
            <a:ahLst/>
            <a:cxnLst/>
            <a:rect r="r" b="b" t="t" l="l"/>
            <a:pathLst>
              <a:path h="10287000" w="2901382">
                <a:moveTo>
                  <a:pt x="0" y="0"/>
                </a:moveTo>
                <a:lnTo>
                  <a:pt x="2901382" y="0"/>
                </a:lnTo>
                <a:lnTo>
                  <a:pt x="2901382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303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3318839" y="3651937"/>
            <a:ext cx="1155331" cy="1129270"/>
            <a:chOff x="0" y="0"/>
            <a:chExt cx="304285" cy="29742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04285" cy="297421"/>
            </a:xfrm>
            <a:custGeom>
              <a:avLst/>
              <a:gdLst/>
              <a:ahLst/>
              <a:cxnLst/>
              <a:rect r="r" b="b" t="t" l="l"/>
              <a:pathLst>
                <a:path h="297421" w="304285">
                  <a:moveTo>
                    <a:pt x="0" y="0"/>
                  </a:moveTo>
                  <a:lnTo>
                    <a:pt x="304285" y="0"/>
                  </a:lnTo>
                  <a:lnTo>
                    <a:pt x="304285" y="297421"/>
                  </a:lnTo>
                  <a:lnTo>
                    <a:pt x="0" y="297421"/>
                  </a:lnTo>
                  <a:close/>
                </a:path>
              </a:pathLst>
            </a:custGeom>
            <a:solidFill>
              <a:srgbClr val="FA7545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85725"/>
              <a:ext cx="304285" cy="38314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019"/>
                </a:lnSpc>
              </a:pPr>
              <a:r>
                <a:rPr lang="en-US" sz="4299">
                  <a:solidFill>
                    <a:srgbClr val="F6F7FC"/>
                  </a:solidFill>
                  <a:latin typeface="Anton"/>
                  <a:ea typeface="Anton"/>
                  <a:cs typeface="Anton"/>
                  <a:sym typeface="Anton"/>
                </a:rPr>
                <a:t>1</a:t>
              </a: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3318839" y="1934588"/>
            <a:ext cx="3452174" cy="13526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1021"/>
              </a:lnSpc>
              <a:spcBef>
                <a:spcPct val="0"/>
              </a:spcBef>
            </a:pPr>
            <a:r>
              <a:rPr lang="en-US" sz="7872">
                <a:solidFill>
                  <a:srgbClr val="0E2DAF"/>
                </a:solidFill>
                <a:latin typeface="Fira Sans Bold"/>
                <a:ea typeface="Fira Sans Bold"/>
                <a:cs typeface="Fira Sans Bold"/>
                <a:sym typeface="Fira Sans Bold"/>
              </a:rPr>
              <a:t>ÍNDICE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3318839" y="5644488"/>
            <a:ext cx="1155331" cy="1129270"/>
            <a:chOff x="0" y="0"/>
            <a:chExt cx="304285" cy="297421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04285" cy="297421"/>
            </a:xfrm>
            <a:custGeom>
              <a:avLst/>
              <a:gdLst/>
              <a:ahLst/>
              <a:cxnLst/>
              <a:rect r="r" b="b" t="t" l="l"/>
              <a:pathLst>
                <a:path h="297421" w="304285">
                  <a:moveTo>
                    <a:pt x="0" y="0"/>
                  </a:moveTo>
                  <a:lnTo>
                    <a:pt x="304285" y="0"/>
                  </a:lnTo>
                  <a:lnTo>
                    <a:pt x="304285" y="297421"/>
                  </a:lnTo>
                  <a:lnTo>
                    <a:pt x="0" y="297421"/>
                  </a:lnTo>
                  <a:close/>
                </a:path>
              </a:pathLst>
            </a:custGeom>
            <a:solidFill>
              <a:srgbClr val="FA7545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85725"/>
              <a:ext cx="304285" cy="38314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019"/>
                </a:lnSpc>
              </a:pPr>
              <a:r>
                <a:rPr lang="en-US" sz="4299">
                  <a:solidFill>
                    <a:srgbClr val="F6F7FC"/>
                  </a:solidFill>
                  <a:latin typeface="Anton"/>
                  <a:ea typeface="Anton"/>
                  <a:cs typeface="Anton"/>
                  <a:sym typeface="Anton"/>
                </a:rPr>
                <a:t>2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3318839" y="7640533"/>
            <a:ext cx="1155331" cy="1129270"/>
            <a:chOff x="0" y="0"/>
            <a:chExt cx="304285" cy="297421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04285" cy="297421"/>
            </a:xfrm>
            <a:custGeom>
              <a:avLst/>
              <a:gdLst/>
              <a:ahLst/>
              <a:cxnLst/>
              <a:rect r="r" b="b" t="t" l="l"/>
              <a:pathLst>
                <a:path h="297421" w="304285">
                  <a:moveTo>
                    <a:pt x="0" y="0"/>
                  </a:moveTo>
                  <a:lnTo>
                    <a:pt x="304285" y="0"/>
                  </a:lnTo>
                  <a:lnTo>
                    <a:pt x="304285" y="297421"/>
                  </a:lnTo>
                  <a:lnTo>
                    <a:pt x="0" y="297421"/>
                  </a:lnTo>
                  <a:close/>
                </a:path>
              </a:pathLst>
            </a:custGeom>
            <a:solidFill>
              <a:srgbClr val="FA7545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85725"/>
              <a:ext cx="304285" cy="38314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019"/>
                </a:lnSpc>
              </a:pPr>
              <a:r>
                <a:rPr lang="en-US" sz="4299">
                  <a:solidFill>
                    <a:srgbClr val="F6F7FC"/>
                  </a:solidFill>
                  <a:latin typeface="Anton"/>
                  <a:ea typeface="Anton"/>
                  <a:cs typeface="Anton"/>
                  <a:sym typeface="Anton"/>
                </a:rPr>
                <a:t>3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9355670" y="3650190"/>
            <a:ext cx="1155331" cy="1129270"/>
            <a:chOff x="0" y="0"/>
            <a:chExt cx="304285" cy="29742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04285" cy="297421"/>
            </a:xfrm>
            <a:custGeom>
              <a:avLst/>
              <a:gdLst/>
              <a:ahLst/>
              <a:cxnLst/>
              <a:rect r="r" b="b" t="t" l="l"/>
              <a:pathLst>
                <a:path h="297421" w="304285">
                  <a:moveTo>
                    <a:pt x="0" y="0"/>
                  </a:moveTo>
                  <a:lnTo>
                    <a:pt x="304285" y="0"/>
                  </a:lnTo>
                  <a:lnTo>
                    <a:pt x="304285" y="297421"/>
                  </a:lnTo>
                  <a:lnTo>
                    <a:pt x="0" y="297421"/>
                  </a:lnTo>
                  <a:close/>
                </a:path>
              </a:pathLst>
            </a:custGeom>
            <a:solidFill>
              <a:srgbClr val="FA7545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85725"/>
              <a:ext cx="304285" cy="38314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019"/>
                </a:lnSpc>
              </a:pPr>
              <a:r>
                <a:rPr lang="en-US" sz="4299">
                  <a:solidFill>
                    <a:srgbClr val="F6F7FC"/>
                  </a:solidFill>
                  <a:latin typeface="Anton"/>
                  <a:ea typeface="Anton"/>
                  <a:cs typeface="Anton"/>
                  <a:sym typeface="Anton"/>
                </a:rPr>
                <a:t>4</a:t>
              </a: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9355670" y="5642741"/>
            <a:ext cx="1155331" cy="1129270"/>
            <a:chOff x="0" y="0"/>
            <a:chExt cx="304285" cy="297421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304285" cy="297421"/>
            </a:xfrm>
            <a:custGeom>
              <a:avLst/>
              <a:gdLst/>
              <a:ahLst/>
              <a:cxnLst/>
              <a:rect r="r" b="b" t="t" l="l"/>
              <a:pathLst>
                <a:path h="297421" w="304285">
                  <a:moveTo>
                    <a:pt x="0" y="0"/>
                  </a:moveTo>
                  <a:lnTo>
                    <a:pt x="304285" y="0"/>
                  </a:lnTo>
                  <a:lnTo>
                    <a:pt x="304285" y="297421"/>
                  </a:lnTo>
                  <a:lnTo>
                    <a:pt x="0" y="297421"/>
                  </a:lnTo>
                  <a:close/>
                </a:path>
              </a:pathLst>
            </a:custGeom>
            <a:solidFill>
              <a:srgbClr val="FA7545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85725"/>
              <a:ext cx="304285" cy="38314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019"/>
                </a:lnSpc>
              </a:pPr>
              <a:r>
                <a:rPr lang="en-US" sz="4299">
                  <a:solidFill>
                    <a:srgbClr val="F6F7FC"/>
                  </a:solidFill>
                  <a:latin typeface="Anton"/>
                  <a:ea typeface="Anton"/>
                  <a:cs typeface="Anton"/>
                  <a:sym typeface="Anton"/>
                </a:rPr>
                <a:t>5</a:t>
              </a: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9355670" y="7638786"/>
            <a:ext cx="1155331" cy="1129270"/>
            <a:chOff x="0" y="0"/>
            <a:chExt cx="304285" cy="297421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304285" cy="297421"/>
            </a:xfrm>
            <a:custGeom>
              <a:avLst/>
              <a:gdLst/>
              <a:ahLst/>
              <a:cxnLst/>
              <a:rect r="r" b="b" t="t" l="l"/>
              <a:pathLst>
                <a:path h="297421" w="304285">
                  <a:moveTo>
                    <a:pt x="0" y="0"/>
                  </a:moveTo>
                  <a:lnTo>
                    <a:pt x="304285" y="0"/>
                  </a:lnTo>
                  <a:lnTo>
                    <a:pt x="304285" y="297421"/>
                  </a:lnTo>
                  <a:lnTo>
                    <a:pt x="0" y="297421"/>
                  </a:lnTo>
                  <a:close/>
                </a:path>
              </a:pathLst>
            </a:custGeom>
            <a:solidFill>
              <a:srgbClr val="FA7545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85725"/>
              <a:ext cx="304285" cy="38314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019"/>
                </a:lnSpc>
              </a:pPr>
              <a:r>
                <a:rPr lang="en-US" sz="4299">
                  <a:solidFill>
                    <a:srgbClr val="F6F7FC"/>
                  </a:solidFill>
                  <a:latin typeface="Anton"/>
                  <a:ea typeface="Anton"/>
                  <a:cs typeface="Anton"/>
                  <a:sym typeface="Anton"/>
                </a:rPr>
                <a:t>6</a:t>
              </a:r>
            </a:p>
          </p:txBody>
        </p:sp>
      </p:grpSp>
      <p:sp>
        <p:nvSpPr>
          <p:cNvPr name="Freeform 22" id="22"/>
          <p:cNvSpPr/>
          <p:nvPr/>
        </p:nvSpPr>
        <p:spPr>
          <a:xfrm flipH="false" flipV="false" rot="2095335">
            <a:off x="13969765" y="-4551169"/>
            <a:ext cx="8149026" cy="8045311"/>
          </a:xfrm>
          <a:custGeom>
            <a:avLst/>
            <a:gdLst/>
            <a:ahLst/>
            <a:cxnLst/>
            <a:rect r="r" b="b" t="t" l="l"/>
            <a:pathLst>
              <a:path h="8045311" w="8149026">
                <a:moveTo>
                  <a:pt x="0" y="0"/>
                </a:moveTo>
                <a:lnTo>
                  <a:pt x="8149025" y="0"/>
                </a:lnTo>
                <a:lnTo>
                  <a:pt x="8149025" y="8045311"/>
                </a:lnTo>
                <a:lnTo>
                  <a:pt x="0" y="80453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93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4594085" y="3985520"/>
            <a:ext cx="3146228" cy="50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22"/>
              </a:lnSpc>
            </a:pPr>
            <a:r>
              <a:rPr lang="en-US" sz="2944" b="true">
                <a:solidFill>
                  <a:srgbClr val="1A37B2"/>
                </a:solidFill>
                <a:latin typeface="Fira Sans Black"/>
                <a:ea typeface="Fira Sans Black"/>
                <a:cs typeface="Fira Sans Black"/>
                <a:sym typeface="Fira Sans Black"/>
              </a:rPr>
              <a:t>Oportunidad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4594085" y="5922668"/>
            <a:ext cx="3146228" cy="50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22"/>
              </a:lnSpc>
            </a:pPr>
            <a:r>
              <a:rPr lang="en-US" sz="2944" b="true">
                <a:solidFill>
                  <a:srgbClr val="1A37B2"/>
                </a:solidFill>
                <a:latin typeface="Fira Sans Black"/>
                <a:ea typeface="Fira Sans Black"/>
                <a:cs typeface="Fira Sans Black"/>
                <a:sym typeface="Fira Sans Black"/>
              </a:rPr>
              <a:t>Solución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4594085" y="7974115"/>
            <a:ext cx="3146228" cy="50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22"/>
              </a:lnSpc>
            </a:pPr>
            <a:r>
              <a:rPr lang="en-US" sz="2944" b="true">
                <a:solidFill>
                  <a:srgbClr val="1A37B2"/>
                </a:solidFill>
                <a:latin typeface="Fira Sans Black"/>
                <a:ea typeface="Fira Sans Black"/>
                <a:cs typeface="Fira Sans Black"/>
                <a:sym typeface="Fira Sans Black"/>
              </a:rPr>
              <a:t>Competidores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0634827" y="3982026"/>
            <a:ext cx="3568023" cy="50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22"/>
              </a:lnSpc>
            </a:pPr>
            <a:r>
              <a:rPr lang="en-US" sz="2944">
                <a:solidFill>
                  <a:srgbClr val="1A37B2"/>
                </a:solidFill>
                <a:latin typeface="Fira Sans Black"/>
                <a:ea typeface="Fira Sans Black"/>
                <a:cs typeface="Fira Sans Black"/>
                <a:sym typeface="Fira Sans Black"/>
              </a:rPr>
              <a:t>Tamaño de mercado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0634827" y="5972830"/>
            <a:ext cx="3568023" cy="50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22"/>
              </a:lnSpc>
            </a:pPr>
            <a:r>
              <a:rPr lang="en-US" sz="2944" b="true">
                <a:solidFill>
                  <a:srgbClr val="1A37B2"/>
                </a:solidFill>
                <a:latin typeface="Fira Sans Bold Bold"/>
                <a:ea typeface="Fira Sans Bold Bold"/>
                <a:cs typeface="Fira Sans Bold Bold"/>
                <a:sym typeface="Fira Sans Bold Bold"/>
              </a:rPr>
              <a:t>Modelo de negocio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0634827" y="7970622"/>
            <a:ext cx="3146228" cy="50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22"/>
              </a:lnSpc>
            </a:pPr>
            <a:r>
              <a:rPr lang="en-US" sz="2944" b="true">
                <a:solidFill>
                  <a:srgbClr val="1A37B2"/>
                </a:solidFill>
                <a:latin typeface="Fira Sans Black"/>
                <a:ea typeface="Fira Sans Black"/>
                <a:cs typeface="Fira Sans Black"/>
                <a:sym typeface="Fira Sans Black"/>
              </a:rPr>
              <a:t>Equipo</a:t>
            </a:r>
          </a:p>
        </p:txBody>
      </p:sp>
      <p:sp>
        <p:nvSpPr>
          <p:cNvPr name="Freeform 29" id="29"/>
          <p:cNvSpPr/>
          <p:nvPr/>
        </p:nvSpPr>
        <p:spPr>
          <a:xfrm flipH="false" flipV="false" rot="0">
            <a:off x="15468484" y="9105694"/>
            <a:ext cx="2575794" cy="961336"/>
          </a:xfrm>
          <a:custGeom>
            <a:avLst/>
            <a:gdLst/>
            <a:ahLst/>
            <a:cxnLst/>
            <a:rect r="r" b="b" t="t" l="l"/>
            <a:pathLst>
              <a:path h="961336" w="2575794">
                <a:moveTo>
                  <a:pt x="0" y="0"/>
                </a:moveTo>
                <a:lnTo>
                  <a:pt x="2575794" y="0"/>
                </a:lnTo>
                <a:lnTo>
                  <a:pt x="2575794" y="961336"/>
                </a:lnTo>
                <a:lnTo>
                  <a:pt x="0" y="96133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884166" y="4417473"/>
            <a:ext cx="3629457" cy="4198620"/>
            <a:chOff x="0" y="0"/>
            <a:chExt cx="4839277" cy="5598160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1831975"/>
              <a:ext cx="4839277" cy="376618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780"/>
                </a:lnSpc>
              </a:pPr>
            </a:p>
            <a:p>
              <a:pPr algn="l" marL="0" indent="0" lvl="0">
                <a:lnSpc>
                  <a:spcPts val="3780"/>
                </a:lnSpc>
                <a:spcBef>
                  <a:spcPct val="0"/>
                </a:spcBef>
              </a:pPr>
              <a:r>
                <a:rPr lang="en-US" sz="2700" spc="13">
                  <a:solidFill>
                    <a:srgbClr val="0E2DAF"/>
                  </a:solidFill>
                  <a:latin typeface="Open Sauce Light"/>
                  <a:ea typeface="Open Sauce Light"/>
                  <a:cs typeface="Open Sauce Light"/>
                  <a:sym typeface="Open Sauce Light"/>
                </a:rPr>
                <a:t>Tasa de iniciativa emprededora, Global Entrepreneurship Monitor (GEM). 8.1% media de EU.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-9525"/>
              <a:ext cx="4839277" cy="15081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439"/>
                </a:lnSpc>
              </a:pPr>
              <a:r>
                <a:rPr lang="en-US" sz="3699" spc="110">
                  <a:solidFill>
                    <a:srgbClr val="0E2DAF"/>
                  </a:solidFill>
                  <a:latin typeface="Fira Sans Bold"/>
                  <a:ea typeface="Fira Sans Bold"/>
                  <a:cs typeface="Fira Sans Bold"/>
                  <a:sym typeface="Fira Sans Bold"/>
                </a:rPr>
                <a:t>6.2% en España de TEA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7635827" y="4417473"/>
            <a:ext cx="3629457" cy="3824605"/>
            <a:chOff x="0" y="0"/>
            <a:chExt cx="4839277" cy="5099473"/>
          </a:xfrm>
        </p:grpSpPr>
        <p:sp>
          <p:nvSpPr>
            <p:cNvPr name="TextBox 6" id="6"/>
            <p:cNvSpPr txBox="true"/>
            <p:nvPr/>
          </p:nvSpPr>
          <p:spPr>
            <a:xfrm rot="0">
              <a:off x="0" y="2495550"/>
              <a:ext cx="4839277" cy="260392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920"/>
                </a:lnSpc>
                <a:spcBef>
                  <a:spcPct val="0"/>
                </a:spcBef>
              </a:pPr>
              <a:r>
                <a:rPr lang="en-US" sz="2800" spc="14">
                  <a:solidFill>
                    <a:srgbClr val="0E2DAF"/>
                  </a:solidFill>
                  <a:latin typeface="Open Sauce Light"/>
                  <a:ea typeface="Open Sauce Light"/>
                  <a:cs typeface="Open Sauce Light"/>
                  <a:sym typeface="Open Sauce Light"/>
                </a:rPr>
                <a:t>Emprendedores con empresas de 4 años de creación en España.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0" y="-9525"/>
              <a:ext cx="4839277" cy="21812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320"/>
                </a:lnSpc>
              </a:pPr>
              <a:r>
                <a:rPr lang="en-US" sz="3600" spc="107" b="true">
                  <a:solidFill>
                    <a:srgbClr val="0E2DAF"/>
                  </a:solidFill>
                  <a:latin typeface="Fira Sans Bold Bold"/>
                  <a:ea typeface="Fira Sans Bold Bold"/>
                  <a:cs typeface="Fira Sans Bold Bold"/>
                  <a:sym typeface="Fira Sans Bold Bold"/>
                </a:rPr>
                <a:t>82% emprendedores fracasan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3387488" y="4417473"/>
            <a:ext cx="3629457" cy="2824480"/>
            <a:chOff x="0" y="0"/>
            <a:chExt cx="4839277" cy="3765973"/>
          </a:xfrm>
        </p:grpSpPr>
        <p:sp>
          <p:nvSpPr>
            <p:cNvPr name="TextBox 9" id="9"/>
            <p:cNvSpPr txBox="true"/>
            <p:nvPr/>
          </p:nvSpPr>
          <p:spPr>
            <a:xfrm rot="0">
              <a:off x="0" y="1822450"/>
              <a:ext cx="4839277" cy="194352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20"/>
                </a:lnSpc>
              </a:pPr>
            </a:p>
            <a:p>
              <a:pPr algn="l" marL="0" indent="0" lvl="0">
                <a:lnSpc>
                  <a:spcPts val="3920"/>
                </a:lnSpc>
                <a:spcBef>
                  <a:spcPct val="0"/>
                </a:spcBef>
              </a:pPr>
              <a:r>
                <a:rPr lang="en-US" sz="2800" spc="14">
                  <a:solidFill>
                    <a:srgbClr val="0E2DAF"/>
                  </a:solidFill>
                  <a:latin typeface="Open Sauce Light"/>
                  <a:ea typeface="Open Sauce Light"/>
                  <a:cs typeface="Open Sauce Light"/>
                  <a:sym typeface="Open Sauce Light"/>
                </a:rPr>
                <a:t>No contar con un equipo adecuado</a:t>
              </a: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0" y="-9525"/>
              <a:ext cx="4839277" cy="15081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439"/>
                </a:lnSpc>
              </a:pPr>
              <a:r>
                <a:rPr lang="en-US" sz="3699" spc="110" b="true">
                  <a:solidFill>
                    <a:srgbClr val="0E2DAF"/>
                  </a:solidFill>
                  <a:latin typeface="Fira Sans Bold Bold"/>
                  <a:ea typeface="Fira Sans Bold Bold"/>
                  <a:cs typeface="Fira Sans Bold Bold"/>
                  <a:sym typeface="Fira Sans Bold Bold"/>
                </a:rPr>
                <a:t>3era causa de muerte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545483" y="833516"/>
            <a:ext cx="11132246" cy="99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511299" indent="-755650" lvl="1">
              <a:lnSpc>
                <a:spcPts val="7699"/>
              </a:lnSpc>
              <a:buAutoNum type="arabicPeriod" startAt="1"/>
            </a:pPr>
            <a:r>
              <a:rPr lang="en-US" b="true" sz="6999">
                <a:solidFill>
                  <a:srgbClr val="1A37B2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Oportunidad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7635827" y="3253691"/>
            <a:ext cx="780651" cy="780651"/>
          </a:xfrm>
          <a:custGeom>
            <a:avLst/>
            <a:gdLst/>
            <a:ahLst/>
            <a:cxnLst/>
            <a:rect r="r" b="b" t="t" l="l"/>
            <a:pathLst>
              <a:path h="780651" w="780651">
                <a:moveTo>
                  <a:pt x="0" y="0"/>
                </a:moveTo>
                <a:lnTo>
                  <a:pt x="780651" y="0"/>
                </a:lnTo>
                <a:lnTo>
                  <a:pt x="780651" y="780651"/>
                </a:lnTo>
                <a:lnTo>
                  <a:pt x="0" y="7806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884166" y="3253691"/>
            <a:ext cx="689811" cy="780651"/>
          </a:xfrm>
          <a:custGeom>
            <a:avLst/>
            <a:gdLst/>
            <a:ahLst/>
            <a:cxnLst/>
            <a:rect r="r" b="b" t="t" l="l"/>
            <a:pathLst>
              <a:path h="780651" w="689811">
                <a:moveTo>
                  <a:pt x="0" y="0"/>
                </a:moveTo>
                <a:lnTo>
                  <a:pt x="689812" y="0"/>
                </a:lnTo>
                <a:lnTo>
                  <a:pt x="689812" y="780651"/>
                </a:lnTo>
                <a:lnTo>
                  <a:pt x="0" y="7806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3387488" y="3253691"/>
            <a:ext cx="596133" cy="780651"/>
          </a:xfrm>
          <a:custGeom>
            <a:avLst/>
            <a:gdLst/>
            <a:ahLst/>
            <a:cxnLst/>
            <a:rect r="r" b="b" t="t" l="l"/>
            <a:pathLst>
              <a:path h="780651" w="596133">
                <a:moveTo>
                  <a:pt x="0" y="0"/>
                </a:moveTo>
                <a:lnTo>
                  <a:pt x="596133" y="0"/>
                </a:lnTo>
                <a:lnTo>
                  <a:pt x="596133" y="780651"/>
                </a:lnTo>
                <a:lnTo>
                  <a:pt x="0" y="7806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2095335">
            <a:off x="13969765" y="-4551169"/>
            <a:ext cx="8149026" cy="8045311"/>
          </a:xfrm>
          <a:custGeom>
            <a:avLst/>
            <a:gdLst/>
            <a:ahLst/>
            <a:cxnLst/>
            <a:rect r="r" b="b" t="t" l="l"/>
            <a:pathLst>
              <a:path h="8045311" w="8149026">
                <a:moveTo>
                  <a:pt x="0" y="0"/>
                </a:moveTo>
                <a:lnTo>
                  <a:pt x="8149025" y="0"/>
                </a:lnTo>
                <a:lnTo>
                  <a:pt x="8149025" y="8045311"/>
                </a:lnTo>
                <a:lnTo>
                  <a:pt x="0" y="804531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93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5468484" y="9105694"/>
            <a:ext cx="2575794" cy="961336"/>
          </a:xfrm>
          <a:custGeom>
            <a:avLst/>
            <a:gdLst/>
            <a:ahLst/>
            <a:cxnLst/>
            <a:rect r="r" b="b" t="t" l="l"/>
            <a:pathLst>
              <a:path h="961336" w="2575794">
                <a:moveTo>
                  <a:pt x="0" y="0"/>
                </a:moveTo>
                <a:lnTo>
                  <a:pt x="2575794" y="0"/>
                </a:lnTo>
                <a:lnTo>
                  <a:pt x="2575794" y="961336"/>
                </a:lnTo>
                <a:lnTo>
                  <a:pt x="0" y="96133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75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227793" y="192463"/>
            <a:ext cx="17816484" cy="9874567"/>
          </a:xfrm>
          <a:prstGeom prst="rect">
            <a:avLst/>
          </a:prstGeom>
          <a:solidFill>
            <a:srgbClr val="F6F7FC"/>
          </a:solidFill>
        </p:spPr>
      </p:sp>
      <p:sp>
        <p:nvSpPr>
          <p:cNvPr name="TextBox 3" id="3"/>
          <p:cNvSpPr txBox="true"/>
          <p:nvPr/>
        </p:nvSpPr>
        <p:spPr>
          <a:xfrm rot="0">
            <a:off x="1028700" y="4198302"/>
            <a:ext cx="3801888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159"/>
              </a:lnSpc>
            </a:pPr>
            <a:r>
              <a:rPr lang="en-US" sz="4399">
                <a:solidFill>
                  <a:srgbClr val="1A37B2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Matchea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28700" y="5095875"/>
            <a:ext cx="3801888" cy="19894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219"/>
              </a:lnSpc>
            </a:pPr>
            <a:r>
              <a:rPr lang="en-US" sz="2299">
                <a:solidFill>
                  <a:srgbClr val="1A37B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Conectar emprendedores de forma eficiente para  la formación de equipos  multidisciplinarios y complementarios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4138398" y="2421820"/>
            <a:ext cx="3120902" cy="154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79"/>
              </a:lnSpc>
            </a:pPr>
            <a:r>
              <a:rPr lang="en-US" sz="2199">
                <a:solidFill>
                  <a:srgbClr val="1A37B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Te sugerimos perfiles de acuerdo a criterios de afinidad, expertise, dispobilidad de tiempo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4138398" y="4462780"/>
            <a:ext cx="3120902" cy="154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79"/>
              </a:lnSpc>
            </a:pPr>
            <a:r>
              <a:rPr lang="en-US" sz="2199">
                <a:solidFill>
                  <a:srgbClr val="1A37B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Encontrar a tu co-founder de forma eficiente, dinamica e innovadora.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4138398" y="6503740"/>
            <a:ext cx="3120902" cy="154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79"/>
              </a:lnSpc>
            </a:pPr>
            <a:r>
              <a:rPr lang="en-US" sz="2199">
                <a:solidFill>
                  <a:srgbClr val="1A37B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Aumentar la probabilidad de éxito de equipos de emprendimiento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3383499" y="4472305"/>
            <a:ext cx="467670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800"/>
              </a:lnSpc>
            </a:pPr>
            <a:r>
              <a:rPr lang="en-US" sz="2000">
                <a:solidFill>
                  <a:srgbClr val="1A37B2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02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3383499" y="2431345"/>
            <a:ext cx="467670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800"/>
              </a:lnSpc>
            </a:pPr>
            <a:r>
              <a:rPr lang="en-US" sz="2000">
                <a:solidFill>
                  <a:srgbClr val="1A37B2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01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3383499" y="6513265"/>
            <a:ext cx="467670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800"/>
              </a:lnSpc>
            </a:pPr>
            <a:r>
              <a:rPr lang="en-US" sz="2000">
                <a:solidFill>
                  <a:srgbClr val="1A37B2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03</a:t>
            </a:r>
          </a:p>
        </p:txBody>
      </p:sp>
      <p:grpSp>
        <p:nvGrpSpPr>
          <p:cNvPr name="Group 11" id="11"/>
          <p:cNvGrpSpPr>
            <a:grpSpLocks noChangeAspect="true"/>
          </p:cNvGrpSpPr>
          <p:nvPr/>
        </p:nvGrpSpPr>
        <p:grpSpPr>
          <a:xfrm rot="0">
            <a:off x="4830588" y="3428295"/>
            <a:ext cx="8979405" cy="5150478"/>
            <a:chOff x="0" y="0"/>
            <a:chExt cx="7981950" cy="457835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765810" y="21590"/>
              <a:ext cx="6451600" cy="4326890"/>
            </a:xfrm>
            <a:custGeom>
              <a:avLst/>
              <a:gdLst/>
              <a:ahLst/>
              <a:cxnLst/>
              <a:rect r="r" b="b" t="t" l="l"/>
              <a:pathLst>
                <a:path h="4326890" w="6451600">
                  <a:moveTo>
                    <a:pt x="6224270" y="0"/>
                  </a:moveTo>
                  <a:lnTo>
                    <a:pt x="226060" y="0"/>
                  </a:lnTo>
                  <a:cubicBezTo>
                    <a:pt x="101600" y="0"/>
                    <a:pt x="0" y="101600"/>
                    <a:pt x="0" y="226060"/>
                  </a:cubicBezTo>
                  <a:lnTo>
                    <a:pt x="0" y="4326890"/>
                  </a:lnTo>
                  <a:lnTo>
                    <a:pt x="6451601" y="4326890"/>
                  </a:lnTo>
                  <a:lnTo>
                    <a:pt x="6451601" y="226060"/>
                  </a:lnTo>
                  <a:cubicBezTo>
                    <a:pt x="6450331" y="101600"/>
                    <a:pt x="6348731" y="0"/>
                    <a:pt x="6224270" y="0"/>
                  </a:cubicBezTo>
                  <a:close/>
                  <a:moveTo>
                    <a:pt x="6252210" y="4043680"/>
                  </a:moveTo>
                  <a:lnTo>
                    <a:pt x="196851" y="4043680"/>
                  </a:lnTo>
                  <a:lnTo>
                    <a:pt x="196851" y="255270"/>
                  </a:lnTo>
                  <a:lnTo>
                    <a:pt x="6252210" y="255270"/>
                  </a:lnTo>
                  <a:lnTo>
                    <a:pt x="6252210" y="404368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7981950" cy="4542790"/>
            </a:xfrm>
            <a:custGeom>
              <a:avLst/>
              <a:gdLst/>
              <a:ahLst/>
              <a:cxnLst/>
              <a:rect r="r" b="b" t="t" l="l"/>
              <a:pathLst>
                <a:path h="4542790" w="7981950">
                  <a:moveTo>
                    <a:pt x="7239000" y="4348480"/>
                  </a:moveTo>
                  <a:lnTo>
                    <a:pt x="7239000" y="243840"/>
                  </a:lnTo>
                  <a:cubicBezTo>
                    <a:pt x="7239000" y="109220"/>
                    <a:pt x="7129780" y="0"/>
                    <a:pt x="6995160" y="0"/>
                  </a:cubicBezTo>
                  <a:lnTo>
                    <a:pt x="985520" y="0"/>
                  </a:lnTo>
                  <a:cubicBezTo>
                    <a:pt x="852170" y="0"/>
                    <a:pt x="742950" y="109220"/>
                    <a:pt x="742950" y="243840"/>
                  </a:cubicBezTo>
                  <a:lnTo>
                    <a:pt x="742950" y="4349750"/>
                  </a:lnTo>
                  <a:lnTo>
                    <a:pt x="0" y="4349750"/>
                  </a:lnTo>
                  <a:lnTo>
                    <a:pt x="0" y="4447540"/>
                  </a:lnTo>
                  <a:cubicBezTo>
                    <a:pt x="0" y="4500880"/>
                    <a:pt x="43180" y="4542790"/>
                    <a:pt x="95250" y="4542790"/>
                  </a:cubicBezTo>
                  <a:lnTo>
                    <a:pt x="7886700" y="4542790"/>
                  </a:lnTo>
                  <a:cubicBezTo>
                    <a:pt x="7940040" y="4542790"/>
                    <a:pt x="7981950" y="4499610"/>
                    <a:pt x="7981950" y="4447540"/>
                  </a:cubicBezTo>
                  <a:lnTo>
                    <a:pt x="7981950" y="4349750"/>
                  </a:lnTo>
                  <a:lnTo>
                    <a:pt x="7239000" y="4349750"/>
                  </a:lnTo>
                  <a:close/>
                  <a:moveTo>
                    <a:pt x="4519930" y="4348480"/>
                  </a:moveTo>
                  <a:lnTo>
                    <a:pt x="4519930" y="4349750"/>
                  </a:lnTo>
                  <a:cubicBezTo>
                    <a:pt x="4519930" y="4403090"/>
                    <a:pt x="4476750" y="4445000"/>
                    <a:pt x="4424680" y="4445000"/>
                  </a:cubicBezTo>
                  <a:lnTo>
                    <a:pt x="3557270" y="4445000"/>
                  </a:lnTo>
                  <a:cubicBezTo>
                    <a:pt x="3503930" y="4445000"/>
                    <a:pt x="3462020" y="4401820"/>
                    <a:pt x="3462020" y="4349750"/>
                  </a:cubicBezTo>
                  <a:lnTo>
                    <a:pt x="3462020" y="4348480"/>
                  </a:lnTo>
                  <a:lnTo>
                    <a:pt x="765810" y="4348480"/>
                  </a:lnTo>
                  <a:lnTo>
                    <a:pt x="765810" y="247650"/>
                  </a:lnTo>
                  <a:cubicBezTo>
                    <a:pt x="765810" y="123190"/>
                    <a:pt x="867410" y="21590"/>
                    <a:pt x="991870" y="21590"/>
                  </a:cubicBezTo>
                  <a:lnTo>
                    <a:pt x="6990080" y="21590"/>
                  </a:lnTo>
                  <a:cubicBezTo>
                    <a:pt x="7114539" y="21590"/>
                    <a:pt x="7216139" y="123190"/>
                    <a:pt x="7216139" y="247650"/>
                  </a:cubicBezTo>
                  <a:lnTo>
                    <a:pt x="7216139" y="4348480"/>
                  </a:lnTo>
                  <a:lnTo>
                    <a:pt x="4519930" y="4348480"/>
                  </a:lnTo>
                  <a:close/>
                </a:path>
              </a:pathLst>
            </a:custGeom>
            <a:solidFill>
              <a:srgbClr val="969696"/>
            </a:solid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3460750" y="4349750"/>
              <a:ext cx="1059180" cy="96520"/>
            </a:xfrm>
            <a:custGeom>
              <a:avLst/>
              <a:gdLst/>
              <a:ahLst/>
              <a:cxnLst/>
              <a:rect r="r" b="b" t="t" l="l"/>
              <a:pathLst>
                <a:path h="96520" w="1059180">
                  <a:moveTo>
                    <a:pt x="96520" y="96520"/>
                  </a:moveTo>
                  <a:lnTo>
                    <a:pt x="963930" y="96520"/>
                  </a:lnTo>
                  <a:cubicBezTo>
                    <a:pt x="1017270" y="96520"/>
                    <a:pt x="1059180" y="53340"/>
                    <a:pt x="1059180" y="1270"/>
                  </a:cubicBezTo>
                  <a:lnTo>
                    <a:pt x="1059180" y="0"/>
                  </a:lnTo>
                  <a:lnTo>
                    <a:pt x="0" y="0"/>
                  </a:lnTo>
                  <a:lnTo>
                    <a:pt x="0" y="1270"/>
                  </a:lnTo>
                  <a:cubicBezTo>
                    <a:pt x="0" y="53340"/>
                    <a:pt x="43180" y="96520"/>
                    <a:pt x="96520" y="96520"/>
                  </a:cubicBezTo>
                  <a:close/>
                </a:path>
              </a:pathLst>
            </a:custGeom>
            <a:solidFill>
              <a:srgbClr val="727171"/>
            </a:solid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163830" y="4542790"/>
              <a:ext cx="7654290" cy="35560"/>
            </a:xfrm>
            <a:custGeom>
              <a:avLst/>
              <a:gdLst/>
              <a:ahLst/>
              <a:cxnLst/>
              <a:rect r="r" b="b" t="t" l="l"/>
              <a:pathLst>
                <a:path h="35560" w="7654290">
                  <a:moveTo>
                    <a:pt x="0" y="0"/>
                  </a:moveTo>
                  <a:cubicBezTo>
                    <a:pt x="0" y="20320"/>
                    <a:pt x="16510" y="35560"/>
                    <a:pt x="35560" y="35560"/>
                  </a:cubicBezTo>
                  <a:lnTo>
                    <a:pt x="7618730" y="35560"/>
                  </a:lnTo>
                  <a:cubicBezTo>
                    <a:pt x="7639050" y="35560"/>
                    <a:pt x="7654290" y="19050"/>
                    <a:pt x="765429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727171"/>
            </a:solid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962660" y="276860"/>
              <a:ext cx="6055360" cy="3789680"/>
            </a:xfrm>
            <a:custGeom>
              <a:avLst/>
              <a:gdLst/>
              <a:ahLst/>
              <a:cxnLst/>
              <a:rect r="r" b="b" t="t" l="l"/>
              <a:pathLst>
                <a:path h="3789680" w="6055360">
                  <a:moveTo>
                    <a:pt x="0" y="0"/>
                  </a:moveTo>
                  <a:lnTo>
                    <a:pt x="6055360" y="0"/>
                  </a:lnTo>
                  <a:lnTo>
                    <a:pt x="6055360" y="3789680"/>
                  </a:lnTo>
                  <a:lnTo>
                    <a:pt x="0" y="3789680"/>
                  </a:lnTo>
                  <a:close/>
                </a:path>
              </a:pathLst>
            </a:custGeom>
            <a:blipFill>
              <a:blip r:embed="rId2"/>
              <a:stretch>
                <a:fillRect l="0" t="0" r="-11260" b="0"/>
              </a:stretch>
            </a:blipFill>
          </p:spPr>
        </p:sp>
      </p:grpSp>
      <p:sp>
        <p:nvSpPr>
          <p:cNvPr name="Freeform 17" id="17"/>
          <p:cNvSpPr/>
          <p:nvPr/>
        </p:nvSpPr>
        <p:spPr>
          <a:xfrm flipH="false" flipV="false" rot="0">
            <a:off x="15352078" y="8975380"/>
            <a:ext cx="2575794" cy="961336"/>
          </a:xfrm>
          <a:custGeom>
            <a:avLst/>
            <a:gdLst/>
            <a:ahLst/>
            <a:cxnLst/>
            <a:rect r="r" b="b" t="t" l="l"/>
            <a:pathLst>
              <a:path h="961336" w="2575794">
                <a:moveTo>
                  <a:pt x="0" y="0"/>
                </a:moveTo>
                <a:lnTo>
                  <a:pt x="2575794" y="0"/>
                </a:lnTo>
                <a:lnTo>
                  <a:pt x="2575794" y="961336"/>
                </a:lnTo>
                <a:lnTo>
                  <a:pt x="0" y="9613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545483" y="833516"/>
            <a:ext cx="11132246" cy="99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6999" b="true">
                <a:solidFill>
                  <a:srgbClr val="1A37B2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2. Solución</a:t>
            </a:r>
          </a:p>
        </p:txBody>
      </p:sp>
      <p:sp>
        <p:nvSpPr>
          <p:cNvPr name="Freeform 19" id="19"/>
          <p:cNvSpPr/>
          <p:nvPr/>
        </p:nvSpPr>
        <p:spPr>
          <a:xfrm flipH="true" flipV="false" rot="0">
            <a:off x="16671780" y="-2711611"/>
            <a:ext cx="3790759" cy="4114800"/>
          </a:xfrm>
          <a:custGeom>
            <a:avLst/>
            <a:gdLst/>
            <a:ahLst/>
            <a:cxnLst/>
            <a:rect r="r" b="b" t="t" l="l"/>
            <a:pathLst>
              <a:path h="4114800" w="3790759">
                <a:moveTo>
                  <a:pt x="3790760" y="0"/>
                </a:moveTo>
                <a:lnTo>
                  <a:pt x="0" y="0"/>
                </a:lnTo>
                <a:lnTo>
                  <a:pt x="0" y="4114800"/>
                </a:lnTo>
                <a:lnTo>
                  <a:pt x="3790760" y="4114800"/>
                </a:lnTo>
                <a:lnTo>
                  <a:pt x="379076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true" flipV="false" rot="-8479733">
            <a:off x="-2695517" y="7600153"/>
            <a:ext cx="3790760" cy="4114800"/>
          </a:xfrm>
          <a:custGeom>
            <a:avLst/>
            <a:gdLst/>
            <a:ahLst/>
            <a:cxnLst/>
            <a:rect r="r" b="b" t="t" l="l"/>
            <a:pathLst>
              <a:path h="4114800" w="3790760">
                <a:moveTo>
                  <a:pt x="3790759" y="0"/>
                </a:moveTo>
                <a:lnTo>
                  <a:pt x="0" y="0"/>
                </a:lnTo>
                <a:lnTo>
                  <a:pt x="0" y="4114800"/>
                </a:lnTo>
                <a:lnTo>
                  <a:pt x="3790759" y="4114800"/>
                </a:lnTo>
                <a:lnTo>
                  <a:pt x="3790759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028700" y="2186545"/>
            <a:ext cx="4973001" cy="2608836"/>
            <a:chOff x="0" y="0"/>
            <a:chExt cx="6350000" cy="333121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350000" cy="3331210"/>
            </a:xfrm>
            <a:custGeom>
              <a:avLst/>
              <a:gdLst/>
              <a:ahLst/>
              <a:cxnLst/>
              <a:rect r="r" b="b" t="t" l="l"/>
              <a:pathLst>
                <a:path h="3331210" w="6350000">
                  <a:moveTo>
                    <a:pt x="6209030" y="0"/>
                  </a:moveTo>
                  <a:lnTo>
                    <a:pt x="140970" y="0"/>
                  </a:lnTo>
                  <a:cubicBezTo>
                    <a:pt x="63500" y="0"/>
                    <a:pt x="0" y="62230"/>
                    <a:pt x="0" y="138430"/>
                  </a:cubicBezTo>
                  <a:lnTo>
                    <a:pt x="0" y="3192780"/>
                  </a:lnTo>
                  <a:cubicBezTo>
                    <a:pt x="0" y="3268980"/>
                    <a:pt x="63500" y="3331210"/>
                    <a:pt x="140970" y="3331210"/>
                  </a:cubicBezTo>
                  <a:lnTo>
                    <a:pt x="6209030" y="3331210"/>
                  </a:lnTo>
                  <a:cubicBezTo>
                    <a:pt x="6286500" y="3331210"/>
                    <a:pt x="6350000" y="3268980"/>
                    <a:pt x="6350000" y="3192780"/>
                  </a:cubicBezTo>
                  <a:lnTo>
                    <a:pt x="6350000" y="138430"/>
                  </a:lnTo>
                  <a:cubicBezTo>
                    <a:pt x="6350000" y="62230"/>
                    <a:pt x="6286500" y="0"/>
                    <a:pt x="6209030" y="0"/>
                  </a:cubicBezTo>
                  <a:close/>
                </a:path>
              </a:pathLst>
            </a:custGeom>
            <a:solidFill>
              <a:srgbClr val="0E2DA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4" id="4"/>
          <p:cNvGrpSpPr/>
          <p:nvPr/>
        </p:nvGrpSpPr>
        <p:grpSpPr>
          <a:xfrm rot="0">
            <a:off x="9547437" y="2240053"/>
            <a:ext cx="2174892" cy="810665"/>
            <a:chOff x="0" y="0"/>
            <a:chExt cx="812800" cy="30296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302961"/>
            </a:xfrm>
            <a:custGeom>
              <a:avLst/>
              <a:gdLst/>
              <a:ahLst/>
              <a:cxnLst/>
              <a:rect r="r" b="b" t="t" l="l"/>
              <a:pathLst>
                <a:path h="302961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302961"/>
                  </a:lnTo>
                  <a:lnTo>
                    <a:pt x="0" y="302961"/>
                  </a:lnTo>
                  <a:close/>
                </a:path>
              </a:pathLst>
            </a:custGeom>
            <a:solidFill>
              <a:srgbClr val="F6F7FC">
                <a:alpha val="61961"/>
              </a:srgbClr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812800" cy="34106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>
            <a:grpSpLocks noChangeAspect="true"/>
          </p:cNvGrpSpPr>
          <p:nvPr/>
        </p:nvGrpSpPr>
        <p:grpSpPr>
          <a:xfrm rot="0">
            <a:off x="6912841" y="2157484"/>
            <a:ext cx="4882800" cy="2561517"/>
            <a:chOff x="0" y="0"/>
            <a:chExt cx="6350000" cy="333121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3331210"/>
            </a:xfrm>
            <a:custGeom>
              <a:avLst/>
              <a:gdLst/>
              <a:ahLst/>
              <a:cxnLst/>
              <a:rect r="r" b="b" t="t" l="l"/>
              <a:pathLst>
                <a:path h="3331210" w="6350000">
                  <a:moveTo>
                    <a:pt x="6209030" y="0"/>
                  </a:moveTo>
                  <a:lnTo>
                    <a:pt x="140970" y="0"/>
                  </a:lnTo>
                  <a:cubicBezTo>
                    <a:pt x="63500" y="0"/>
                    <a:pt x="0" y="62230"/>
                    <a:pt x="0" y="138430"/>
                  </a:cubicBezTo>
                  <a:lnTo>
                    <a:pt x="0" y="3192780"/>
                  </a:lnTo>
                  <a:cubicBezTo>
                    <a:pt x="0" y="3268980"/>
                    <a:pt x="63500" y="3331210"/>
                    <a:pt x="140970" y="3331210"/>
                  </a:cubicBezTo>
                  <a:lnTo>
                    <a:pt x="6209030" y="3331210"/>
                  </a:lnTo>
                  <a:cubicBezTo>
                    <a:pt x="6286500" y="3331210"/>
                    <a:pt x="6350000" y="3268980"/>
                    <a:pt x="6350000" y="3192780"/>
                  </a:cubicBezTo>
                  <a:lnTo>
                    <a:pt x="6350000" y="138430"/>
                  </a:lnTo>
                  <a:cubicBezTo>
                    <a:pt x="6350000" y="62230"/>
                    <a:pt x="6286500" y="0"/>
                    <a:pt x="6209030" y="0"/>
                  </a:cubicBezTo>
                  <a:close/>
                </a:path>
              </a:pathLst>
            </a:custGeom>
            <a:solidFill>
              <a:srgbClr val="0E2DA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9" id="9"/>
          <p:cNvGrpSpPr/>
          <p:nvPr/>
        </p:nvGrpSpPr>
        <p:grpSpPr>
          <a:xfrm rot="0">
            <a:off x="12473134" y="2186545"/>
            <a:ext cx="4973001" cy="2608836"/>
            <a:chOff x="0" y="0"/>
            <a:chExt cx="6630668" cy="3478448"/>
          </a:xfrm>
        </p:grpSpPr>
        <p:grpSp>
          <p:nvGrpSpPr>
            <p:cNvPr name="Group 10" id="10"/>
            <p:cNvGrpSpPr>
              <a:grpSpLocks noChangeAspect="true"/>
            </p:cNvGrpSpPr>
            <p:nvPr/>
          </p:nvGrpSpPr>
          <p:grpSpPr>
            <a:xfrm rot="0">
              <a:off x="0" y="0"/>
              <a:ext cx="6630668" cy="3478448"/>
              <a:chOff x="0" y="0"/>
              <a:chExt cx="6350000" cy="3331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6350000" cy="3331210"/>
              </a:xfrm>
              <a:custGeom>
                <a:avLst/>
                <a:gdLst/>
                <a:ahLst/>
                <a:cxnLst/>
                <a:rect r="r" b="b" t="t" l="l"/>
                <a:pathLst>
                  <a:path h="3331210" w="6350000">
                    <a:moveTo>
                      <a:pt x="6209030" y="0"/>
                    </a:moveTo>
                    <a:lnTo>
                      <a:pt x="140970" y="0"/>
                    </a:lnTo>
                    <a:cubicBezTo>
                      <a:pt x="63500" y="0"/>
                      <a:pt x="0" y="62230"/>
                      <a:pt x="0" y="138430"/>
                    </a:cubicBezTo>
                    <a:lnTo>
                      <a:pt x="0" y="3192780"/>
                    </a:lnTo>
                    <a:cubicBezTo>
                      <a:pt x="0" y="3268980"/>
                      <a:pt x="63500" y="3331210"/>
                      <a:pt x="140970" y="3331210"/>
                    </a:cubicBezTo>
                    <a:lnTo>
                      <a:pt x="6209030" y="3331210"/>
                    </a:lnTo>
                    <a:cubicBezTo>
                      <a:pt x="6286500" y="3331210"/>
                      <a:pt x="6350000" y="3268980"/>
                      <a:pt x="6350000" y="3192780"/>
                    </a:cubicBezTo>
                    <a:lnTo>
                      <a:pt x="6350000" y="138430"/>
                    </a:lnTo>
                    <a:cubicBezTo>
                      <a:pt x="6350000" y="62230"/>
                      <a:pt x="6286500" y="0"/>
                      <a:pt x="6209030" y="0"/>
                    </a:cubicBezTo>
                    <a:close/>
                  </a:path>
                </a:pathLst>
              </a:custGeom>
              <a:solidFill>
                <a:srgbClr val="0E2DAF"/>
              </a:solidFill>
              <a:ln w="12700">
                <a:solidFill>
                  <a:srgbClr val="000000"/>
                </a:solidFill>
              </a:ln>
            </p:spPr>
          </p:sp>
        </p:grpSp>
        <p:sp>
          <p:nvSpPr>
            <p:cNvPr name="Freeform 12" id="12"/>
            <p:cNvSpPr/>
            <p:nvPr/>
          </p:nvSpPr>
          <p:spPr>
            <a:xfrm flipH="false" flipV="false" rot="-2700000">
              <a:off x="5928552" y="320439"/>
              <a:ext cx="397108" cy="397108"/>
            </a:xfrm>
            <a:custGeom>
              <a:avLst/>
              <a:gdLst/>
              <a:ahLst/>
              <a:cxnLst/>
              <a:rect r="r" b="b" t="t" l="l"/>
              <a:pathLst>
                <a:path h="397108" w="397108">
                  <a:moveTo>
                    <a:pt x="0" y="0"/>
                  </a:moveTo>
                  <a:lnTo>
                    <a:pt x="397108" y="0"/>
                  </a:lnTo>
                  <a:lnTo>
                    <a:pt x="397108" y="397109"/>
                  </a:lnTo>
                  <a:lnTo>
                    <a:pt x="0" y="3971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Freeform 13" id="13"/>
          <p:cNvSpPr/>
          <p:nvPr/>
        </p:nvSpPr>
        <p:spPr>
          <a:xfrm flipH="false" flipV="false" rot="-2700000">
            <a:off x="11463682" y="2415668"/>
            <a:ext cx="300635" cy="300635"/>
          </a:xfrm>
          <a:custGeom>
            <a:avLst/>
            <a:gdLst/>
            <a:ahLst/>
            <a:cxnLst/>
            <a:rect r="r" b="b" t="t" l="l"/>
            <a:pathLst>
              <a:path h="300635" w="300635">
                <a:moveTo>
                  <a:pt x="0" y="0"/>
                </a:moveTo>
                <a:lnTo>
                  <a:pt x="300635" y="0"/>
                </a:lnTo>
                <a:lnTo>
                  <a:pt x="300635" y="300635"/>
                </a:lnTo>
                <a:lnTo>
                  <a:pt x="0" y="3006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2700000">
            <a:off x="5517199" y="2465303"/>
            <a:ext cx="285731" cy="285731"/>
          </a:xfrm>
          <a:custGeom>
            <a:avLst/>
            <a:gdLst/>
            <a:ahLst/>
            <a:cxnLst/>
            <a:rect r="r" b="b" t="t" l="l"/>
            <a:pathLst>
              <a:path h="285731" w="285731">
                <a:moveTo>
                  <a:pt x="0" y="0"/>
                </a:moveTo>
                <a:lnTo>
                  <a:pt x="285731" y="0"/>
                </a:lnTo>
                <a:lnTo>
                  <a:pt x="285731" y="285730"/>
                </a:lnTo>
                <a:lnTo>
                  <a:pt x="0" y="2857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5811082" y="5023801"/>
            <a:ext cx="7107849" cy="4584562"/>
          </a:xfrm>
          <a:custGeom>
            <a:avLst/>
            <a:gdLst/>
            <a:ahLst/>
            <a:cxnLst/>
            <a:rect r="r" b="b" t="t" l="l"/>
            <a:pathLst>
              <a:path h="4584562" w="7107849">
                <a:moveTo>
                  <a:pt x="0" y="0"/>
                </a:moveTo>
                <a:lnTo>
                  <a:pt x="7107849" y="0"/>
                </a:lnTo>
                <a:lnTo>
                  <a:pt x="7107849" y="4584562"/>
                </a:lnTo>
                <a:lnTo>
                  <a:pt x="0" y="458456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0">
            <a:off x="1056873" y="5302605"/>
            <a:ext cx="5094679" cy="3232308"/>
            <a:chOff x="0" y="0"/>
            <a:chExt cx="1374421" cy="871998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374421" cy="871998"/>
            </a:xfrm>
            <a:custGeom>
              <a:avLst/>
              <a:gdLst/>
              <a:ahLst/>
              <a:cxnLst/>
              <a:rect r="r" b="b" t="t" l="l"/>
              <a:pathLst>
                <a:path h="871998" w="1374421">
                  <a:moveTo>
                    <a:pt x="0" y="0"/>
                  </a:moveTo>
                  <a:lnTo>
                    <a:pt x="1374421" y="0"/>
                  </a:lnTo>
                  <a:lnTo>
                    <a:pt x="1374421" y="871998"/>
                  </a:lnTo>
                  <a:lnTo>
                    <a:pt x="0" y="871998"/>
                  </a:lnTo>
                  <a:close/>
                </a:path>
              </a:pathLst>
            </a:custGeom>
            <a:solidFill>
              <a:srgbClr val="F8F8F8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28575"/>
              <a:ext cx="1374421" cy="84342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569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564232" y="5482696"/>
            <a:ext cx="4246850" cy="433516"/>
            <a:chOff x="0" y="0"/>
            <a:chExt cx="5662467" cy="578022"/>
          </a:xfrm>
        </p:grpSpPr>
        <p:sp>
          <p:nvSpPr>
            <p:cNvPr name="Freeform 20" id="20"/>
            <p:cNvSpPr/>
            <p:nvPr/>
          </p:nvSpPr>
          <p:spPr>
            <a:xfrm flipH="false" flipV="false" rot="-2700000">
              <a:off x="5169094" y="84649"/>
              <a:ext cx="408723" cy="408723"/>
            </a:xfrm>
            <a:custGeom>
              <a:avLst/>
              <a:gdLst/>
              <a:ahLst/>
              <a:cxnLst/>
              <a:rect r="r" b="b" t="t" l="l"/>
              <a:pathLst>
                <a:path h="408723" w="408723">
                  <a:moveTo>
                    <a:pt x="0" y="0"/>
                  </a:moveTo>
                  <a:lnTo>
                    <a:pt x="408724" y="0"/>
                  </a:lnTo>
                  <a:lnTo>
                    <a:pt x="408724" y="408723"/>
                  </a:lnTo>
                  <a:lnTo>
                    <a:pt x="0" y="4087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0" y="177080"/>
              <a:ext cx="512481" cy="127654"/>
            </a:xfrm>
            <a:custGeom>
              <a:avLst/>
              <a:gdLst/>
              <a:ahLst/>
              <a:cxnLst/>
              <a:rect r="r" b="b" t="t" l="l"/>
              <a:pathLst>
                <a:path h="127654" w="512481">
                  <a:moveTo>
                    <a:pt x="0" y="0"/>
                  </a:moveTo>
                  <a:lnTo>
                    <a:pt x="512481" y="0"/>
                  </a:lnTo>
                  <a:lnTo>
                    <a:pt x="512481" y="127654"/>
                  </a:lnTo>
                  <a:lnTo>
                    <a:pt x="0" y="1276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22" id="22"/>
          <p:cNvGrpSpPr>
            <a:grpSpLocks noChangeAspect="true"/>
          </p:cNvGrpSpPr>
          <p:nvPr/>
        </p:nvGrpSpPr>
        <p:grpSpPr>
          <a:xfrm rot="0">
            <a:off x="2774086" y="5355228"/>
            <a:ext cx="1708785" cy="1479730"/>
            <a:chOff x="0" y="0"/>
            <a:chExt cx="4282440" cy="37084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4282440" cy="3708400"/>
            </a:xfrm>
            <a:custGeom>
              <a:avLst/>
              <a:gdLst/>
              <a:ahLst/>
              <a:cxnLst/>
              <a:rect r="r" b="b" t="t" l="l"/>
              <a:pathLst>
                <a:path h="3708400" w="428244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9"/>
              <a:stretch>
                <a:fillRect l="-24630" t="-26189" r="-39229" b="0"/>
              </a:stretch>
            </a:blipFill>
          </p:spPr>
        </p:sp>
      </p:grpSp>
      <p:grpSp>
        <p:nvGrpSpPr>
          <p:cNvPr name="Group 24" id="24"/>
          <p:cNvGrpSpPr/>
          <p:nvPr/>
        </p:nvGrpSpPr>
        <p:grpSpPr>
          <a:xfrm rot="0">
            <a:off x="6844081" y="5385712"/>
            <a:ext cx="2438088" cy="1455958"/>
            <a:chOff x="0" y="0"/>
            <a:chExt cx="3250784" cy="1941278"/>
          </a:xfrm>
        </p:grpSpPr>
        <p:grpSp>
          <p:nvGrpSpPr>
            <p:cNvPr name="Group 25" id="25"/>
            <p:cNvGrpSpPr/>
            <p:nvPr/>
          </p:nvGrpSpPr>
          <p:grpSpPr>
            <a:xfrm rot="0">
              <a:off x="0" y="0"/>
              <a:ext cx="3250784" cy="1941278"/>
              <a:chOff x="0" y="0"/>
              <a:chExt cx="2330852" cy="1391920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2330852" cy="1391920"/>
              </a:xfrm>
              <a:custGeom>
                <a:avLst/>
                <a:gdLst/>
                <a:ahLst/>
                <a:cxnLst/>
                <a:rect r="r" b="b" t="t" l="l"/>
                <a:pathLst>
                  <a:path h="1391920" w="2330852">
                    <a:moveTo>
                      <a:pt x="2206392" y="1391920"/>
                    </a:moveTo>
                    <a:lnTo>
                      <a:pt x="124460" y="1391920"/>
                    </a:lnTo>
                    <a:cubicBezTo>
                      <a:pt x="55880" y="1391920"/>
                      <a:pt x="0" y="1336040"/>
                      <a:pt x="0" y="126746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2206392" y="0"/>
                    </a:lnTo>
                    <a:cubicBezTo>
                      <a:pt x="2274972" y="0"/>
                      <a:pt x="2330852" y="55880"/>
                      <a:pt x="2330852" y="124460"/>
                    </a:cubicBezTo>
                    <a:lnTo>
                      <a:pt x="2330852" y="1267460"/>
                    </a:lnTo>
                    <a:cubicBezTo>
                      <a:pt x="2330852" y="1336040"/>
                      <a:pt x="2274972" y="1391920"/>
                      <a:pt x="2206392" y="1391920"/>
                    </a:cubicBezTo>
                    <a:close/>
                  </a:path>
                </a:pathLst>
              </a:custGeom>
              <a:solidFill>
                <a:srgbClr val="F6F7FC"/>
              </a:solidFill>
            </p:spPr>
          </p:sp>
        </p:grpSp>
        <p:sp>
          <p:nvSpPr>
            <p:cNvPr name="Freeform 27" id="27"/>
            <p:cNvSpPr/>
            <p:nvPr/>
          </p:nvSpPr>
          <p:spPr>
            <a:xfrm flipH="false" flipV="false" rot="-2700000">
              <a:off x="2754106" y="222970"/>
              <a:ext cx="284197" cy="284197"/>
            </a:xfrm>
            <a:custGeom>
              <a:avLst/>
              <a:gdLst/>
              <a:ahLst/>
              <a:cxnLst/>
              <a:rect r="r" b="b" t="t" l="l"/>
              <a:pathLst>
                <a:path h="284197" w="284197">
                  <a:moveTo>
                    <a:pt x="0" y="0"/>
                  </a:moveTo>
                  <a:lnTo>
                    <a:pt x="284197" y="0"/>
                  </a:lnTo>
                  <a:lnTo>
                    <a:pt x="284197" y="284197"/>
                  </a:lnTo>
                  <a:lnTo>
                    <a:pt x="0" y="28419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8" id="28"/>
            <p:cNvSpPr/>
            <p:nvPr/>
          </p:nvSpPr>
          <p:spPr>
            <a:xfrm flipH="false" flipV="false" rot="0">
              <a:off x="2621313" y="1589380"/>
              <a:ext cx="356343" cy="88762"/>
            </a:xfrm>
            <a:custGeom>
              <a:avLst/>
              <a:gdLst/>
              <a:ahLst/>
              <a:cxnLst/>
              <a:rect r="r" b="b" t="t" l="l"/>
              <a:pathLst>
                <a:path h="88762" w="356343">
                  <a:moveTo>
                    <a:pt x="0" y="0"/>
                  </a:moveTo>
                  <a:lnTo>
                    <a:pt x="356343" y="0"/>
                  </a:lnTo>
                  <a:lnTo>
                    <a:pt x="356343" y="88761"/>
                  </a:lnTo>
                  <a:lnTo>
                    <a:pt x="0" y="887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29" id="29"/>
          <p:cNvGrpSpPr/>
          <p:nvPr/>
        </p:nvGrpSpPr>
        <p:grpSpPr>
          <a:xfrm rot="0">
            <a:off x="8897608" y="7210308"/>
            <a:ext cx="356887" cy="1135523"/>
            <a:chOff x="0" y="0"/>
            <a:chExt cx="475849" cy="1514030"/>
          </a:xfrm>
        </p:grpSpPr>
        <p:sp>
          <p:nvSpPr>
            <p:cNvPr name="Freeform 30" id="30"/>
            <p:cNvSpPr/>
            <p:nvPr/>
          </p:nvSpPr>
          <p:spPr>
            <a:xfrm flipH="false" flipV="false" rot="-2700000">
              <a:off x="132793" y="58859"/>
              <a:ext cx="284197" cy="284197"/>
            </a:xfrm>
            <a:custGeom>
              <a:avLst/>
              <a:gdLst/>
              <a:ahLst/>
              <a:cxnLst/>
              <a:rect r="r" b="b" t="t" l="l"/>
              <a:pathLst>
                <a:path h="284197" w="284197">
                  <a:moveTo>
                    <a:pt x="0" y="0"/>
                  </a:moveTo>
                  <a:lnTo>
                    <a:pt x="284197" y="0"/>
                  </a:lnTo>
                  <a:lnTo>
                    <a:pt x="284197" y="284197"/>
                  </a:lnTo>
                  <a:lnTo>
                    <a:pt x="0" y="28419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1" id="31"/>
            <p:cNvSpPr/>
            <p:nvPr/>
          </p:nvSpPr>
          <p:spPr>
            <a:xfrm flipH="false" flipV="false" rot="0">
              <a:off x="0" y="1425269"/>
              <a:ext cx="356343" cy="88762"/>
            </a:xfrm>
            <a:custGeom>
              <a:avLst/>
              <a:gdLst/>
              <a:ahLst/>
              <a:cxnLst/>
              <a:rect r="r" b="b" t="t" l="l"/>
              <a:pathLst>
                <a:path h="88762" w="356343">
                  <a:moveTo>
                    <a:pt x="0" y="0"/>
                  </a:moveTo>
                  <a:lnTo>
                    <a:pt x="356343" y="0"/>
                  </a:lnTo>
                  <a:lnTo>
                    <a:pt x="356343" y="88761"/>
                  </a:lnTo>
                  <a:lnTo>
                    <a:pt x="0" y="887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32" id="32"/>
          <p:cNvGrpSpPr/>
          <p:nvPr/>
        </p:nvGrpSpPr>
        <p:grpSpPr>
          <a:xfrm rot="0">
            <a:off x="9369711" y="6113691"/>
            <a:ext cx="2438088" cy="1455958"/>
            <a:chOff x="0" y="0"/>
            <a:chExt cx="3250784" cy="1941278"/>
          </a:xfrm>
        </p:grpSpPr>
        <p:grpSp>
          <p:nvGrpSpPr>
            <p:cNvPr name="Group 33" id="33"/>
            <p:cNvGrpSpPr/>
            <p:nvPr/>
          </p:nvGrpSpPr>
          <p:grpSpPr>
            <a:xfrm rot="0">
              <a:off x="0" y="0"/>
              <a:ext cx="3250784" cy="1941278"/>
              <a:chOff x="0" y="0"/>
              <a:chExt cx="2330852" cy="1391920"/>
            </a:xfrm>
          </p:grpSpPr>
          <p:sp>
            <p:nvSpPr>
              <p:cNvPr name="Freeform 34" id="34"/>
              <p:cNvSpPr/>
              <p:nvPr/>
            </p:nvSpPr>
            <p:spPr>
              <a:xfrm flipH="false" flipV="false" rot="0">
                <a:off x="0" y="0"/>
                <a:ext cx="2330852" cy="1391920"/>
              </a:xfrm>
              <a:custGeom>
                <a:avLst/>
                <a:gdLst/>
                <a:ahLst/>
                <a:cxnLst/>
                <a:rect r="r" b="b" t="t" l="l"/>
                <a:pathLst>
                  <a:path h="1391920" w="2330852">
                    <a:moveTo>
                      <a:pt x="2206392" y="1391920"/>
                    </a:moveTo>
                    <a:lnTo>
                      <a:pt x="124460" y="1391920"/>
                    </a:lnTo>
                    <a:cubicBezTo>
                      <a:pt x="55880" y="1391920"/>
                      <a:pt x="0" y="1336040"/>
                      <a:pt x="0" y="126746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2206392" y="0"/>
                    </a:lnTo>
                    <a:cubicBezTo>
                      <a:pt x="2274972" y="0"/>
                      <a:pt x="2330852" y="55880"/>
                      <a:pt x="2330852" y="124460"/>
                    </a:cubicBezTo>
                    <a:lnTo>
                      <a:pt x="2330852" y="1267460"/>
                    </a:lnTo>
                    <a:cubicBezTo>
                      <a:pt x="2330852" y="1336040"/>
                      <a:pt x="2274972" y="1391920"/>
                      <a:pt x="2206392" y="1391920"/>
                    </a:cubicBezTo>
                    <a:close/>
                  </a:path>
                </a:pathLst>
              </a:custGeom>
              <a:solidFill>
                <a:srgbClr val="F6F7FC"/>
              </a:solidFill>
            </p:spPr>
          </p:sp>
        </p:grpSp>
        <p:sp>
          <p:nvSpPr>
            <p:cNvPr name="Freeform 35" id="35"/>
            <p:cNvSpPr/>
            <p:nvPr/>
          </p:nvSpPr>
          <p:spPr>
            <a:xfrm flipH="false" flipV="false" rot="-2700000">
              <a:off x="2754106" y="222970"/>
              <a:ext cx="284197" cy="284197"/>
            </a:xfrm>
            <a:custGeom>
              <a:avLst/>
              <a:gdLst/>
              <a:ahLst/>
              <a:cxnLst/>
              <a:rect r="r" b="b" t="t" l="l"/>
              <a:pathLst>
                <a:path h="284197" w="284197">
                  <a:moveTo>
                    <a:pt x="0" y="0"/>
                  </a:moveTo>
                  <a:lnTo>
                    <a:pt x="284197" y="0"/>
                  </a:lnTo>
                  <a:lnTo>
                    <a:pt x="284197" y="284197"/>
                  </a:lnTo>
                  <a:lnTo>
                    <a:pt x="0" y="28419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6" id="36"/>
            <p:cNvSpPr/>
            <p:nvPr/>
          </p:nvSpPr>
          <p:spPr>
            <a:xfrm flipH="false" flipV="false" rot="0">
              <a:off x="2621313" y="1589380"/>
              <a:ext cx="356343" cy="88762"/>
            </a:xfrm>
            <a:custGeom>
              <a:avLst/>
              <a:gdLst/>
              <a:ahLst/>
              <a:cxnLst/>
              <a:rect r="r" b="b" t="t" l="l"/>
              <a:pathLst>
                <a:path h="88762" w="356343">
                  <a:moveTo>
                    <a:pt x="0" y="0"/>
                  </a:moveTo>
                  <a:lnTo>
                    <a:pt x="356343" y="0"/>
                  </a:lnTo>
                  <a:lnTo>
                    <a:pt x="356343" y="88761"/>
                  </a:lnTo>
                  <a:lnTo>
                    <a:pt x="0" y="887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37" id="37"/>
          <p:cNvGrpSpPr>
            <a:grpSpLocks noChangeAspect="true"/>
          </p:cNvGrpSpPr>
          <p:nvPr/>
        </p:nvGrpSpPr>
        <p:grpSpPr>
          <a:xfrm rot="0">
            <a:off x="7144616" y="5517873"/>
            <a:ext cx="791000" cy="684971"/>
            <a:chOff x="0" y="0"/>
            <a:chExt cx="4282440" cy="370840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4282440" cy="3708400"/>
            </a:xfrm>
            <a:custGeom>
              <a:avLst/>
              <a:gdLst/>
              <a:ahLst/>
              <a:cxnLst/>
              <a:rect r="r" b="b" t="t" l="l"/>
              <a:pathLst>
                <a:path h="3708400" w="428244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10"/>
              <a:stretch>
                <a:fillRect l="0" t="-34098" r="0" b="-39120"/>
              </a:stretch>
            </a:blipFill>
          </p:spPr>
        </p:sp>
      </p:grpSp>
      <p:grpSp>
        <p:nvGrpSpPr>
          <p:cNvPr name="Group 39" id="39"/>
          <p:cNvGrpSpPr>
            <a:grpSpLocks noChangeAspect="true"/>
          </p:cNvGrpSpPr>
          <p:nvPr/>
        </p:nvGrpSpPr>
        <p:grpSpPr>
          <a:xfrm rot="0">
            <a:off x="9664487" y="6170827"/>
            <a:ext cx="877639" cy="759996"/>
            <a:chOff x="0" y="0"/>
            <a:chExt cx="4282440" cy="370840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4282440" cy="3708400"/>
            </a:xfrm>
            <a:custGeom>
              <a:avLst/>
              <a:gdLst/>
              <a:ahLst/>
              <a:cxnLst/>
              <a:rect r="r" b="b" t="t" l="l"/>
              <a:pathLst>
                <a:path h="3708400" w="428244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11"/>
              <a:stretch>
                <a:fillRect l="-105166" t="0" r="-564" b="-58384"/>
              </a:stretch>
            </a:blipFill>
          </p:spPr>
        </p:sp>
      </p:grpSp>
      <p:sp>
        <p:nvSpPr>
          <p:cNvPr name="Freeform 41" id="41"/>
          <p:cNvSpPr/>
          <p:nvPr/>
        </p:nvSpPr>
        <p:spPr>
          <a:xfrm flipH="false" flipV="false" rot="0">
            <a:off x="7935616" y="5517873"/>
            <a:ext cx="812668" cy="289513"/>
          </a:xfrm>
          <a:custGeom>
            <a:avLst/>
            <a:gdLst/>
            <a:ahLst/>
            <a:cxnLst/>
            <a:rect r="r" b="b" t="t" l="l"/>
            <a:pathLst>
              <a:path h="289513" w="812668">
                <a:moveTo>
                  <a:pt x="0" y="0"/>
                </a:moveTo>
                <a:lnTo>
                  <a:pt x="812669" y="0"/>
                </a:lnTo>
                <a:lnTo>
                  <a:pt x="812669" y="289513"/>
                </a:lnTo>
                <a:lnTo>
                  <a:pt x="0" y="28951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2" id="42"/>
          <p:cNvGrpSpPr/>
          <p:nvPr/>
        </p:nvGrpSpPr>
        <p:grpSpPr>
          <a:xfrm rot="0">
            <a:off x="7829355" y="5515214"/>
            <a:ext cx="1007773" cy="292172"/>
            <a:chOff x="0" y="0"/>
            <a:chExt cx="1343697" cy="389563"/>
          </a:xfrm>
        </p:grpSpPr>
        <p:grpSp>
          <p:nvGrpSpPr>
            <p:cNvPr name="Group 43" id="43"/>
            <p:cNvGrpSpPr/>
            <p:nvPr/>
          </p:nvGrpSpPr>
          <p:grpSpPr>
            <a:xfrm rot="0">
              <a:off x="0" y="0"/>
              <a:ext cx="1343697" cy="389563"/>
              <a:chOff x="0" y="0"/>
              <a:chExt cx="3727351" cy="1106170"/>
            </a:xfrm>
          </p:grpSpPr>
          <p:sp>
            <p:nvSpPr>
              <p:cNvPr name="Freeform 44" id="44"/>
              <p:cNvSpPr/>
              <p:nvPr/>
            </p:nvSpPr>
            <p:spPr>
              <a:xfrm flipH="false" flipV="false" rot="0">
                <a:off x="0" y="0"/>
                <a:ext cx="3728621" cy="1093897"/>
              </a:xfrm>
              <a:custGeom>
                <a:avLst/>
                <a:gdLst/>
                <a:ahLst/>
                <a:cxnLst/>
                <a:rect r="r" b="b" t="t" l="l"/>
                <a:pathLst>
                  <a:path h="1093897" w="3728621">
                    <a:moveTo>
                      <a:pt x="3174901" y="45160"/>
                    </a:moveTo>
                    <a:cubicBezTo>
                      <a:pt x="3454301" y="45160"/>
                      <a:pt x="3681631" y="269706"/>
                      <a:pt x="3681631" y="545685"/>
                    </a:cubicBezTo>
                    <a:cubicBezTo>
                      <a:pt x="3681631" y="821664"/>
                      <a:pt x="3454301" y="1046210"/>
                      <a:pt x="3174901" y="1046210"/>
                    </a:cubicBezTo>
                    <a:lnTo>
                      <a:pt x="553720" y="1046210"/>
                    </a:lnTo>
                    <a:cubicBezTo>
                      <a:pt x="274320" y="1046210"/>
                      <a:pt x="46990" y="821664"/>
                      <a:pt x="46990" y="545685"/>
                    </a:cubicBezTo>
                    <a:cubicBezTo>
                      <a:pt x="46990" y="269706"/>
                      <a:pt x="274320" y="45160"/>
                      <a:pt x="553720" y="45160"/>
                    </a:cubicBezTo>
                    <a:lnTo>
                      <a:pt x="3174901" y="45160"/>
                    </a:lnTo>
                    <a:moveTo>
                      <a:pt x="3174901" y="0"/>
                    </a:moveTo>
                    <a:lnTo>
                      <a:pt x="553720" y="0"/>
                    </a:lnTo>
                    <a:cubicBezTo>
                      <a:pt x="247650" y="0"/>
                      <a:pt x="0" y="244617"/>
                      <a:pt x="0" y="546939"/>
                    </a:cubicBezTo>
                    <a:cubicBezTo>
                      <a:pt x="0" y="849261"/>
                      <a:pt x="247650" y="1093897"/>
                      <a:pt x="553720" y="1093897"/>
                    </a:cubicBezTo>
                    <a:lnTo>
                      <a:pt x="3174901" y="1093897"/>
                    </a:lnTo>
                    <a:cubicBezTo>
                      <a:pt x="3480971" y="1093897"/>
                      <a:pt x="3728621" y="849261"/>
                      <a:pt x="3728621" y="546939"/>
                    </a:cubicBezTo>
                    <a:cubicBezTo>
                      <a:pt x="3727351" y="244617"/>
                      <a:pt x="3479701" y="0"/>
                      <a:pt x="3174901" y="0"/>
                    </a:cubicBezTo>
                    <a:close/>
                  </a:path>
                </a:pathLst>
              </a:custGeom>
              <a:solidFill>
                <a:srgbClr val="F6F7FC"/>
              </a:solidFill>
            </p:spPr>
          </p:sp>
        </p:grpSp>
        <p:sp>
          <p:nvSpPr>
            <p:cNvPr name="TextBox 45" id="45"/>
            <p:cNvSpPr txBox="true"/>
            <p:nvPr/>
          </p:nvSpPr>
          <p:spPr>
            <a:xfrm rot="0">
              <a:off x="96147" y="84241"/>
              <a:ext cx="1166180" cy="2389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1371"/>
                </a:lnSpc>
                <a:spcBef>
                  <a:spcPct val="0"/>
                </a:spcBef>
              </a:pPr>
              <a:r>
                <a:rPr lang="en-US" sz="1246">
                  <a:solidFill>
                    <a:srgbClr val="F6F7FC"/>
                  </a:solidFill>
                  <a:latin typeface="DM Sans"/>
                  <a:ea typeface="DM Sans"/>
                  <a:cs typeface="DM Sans"/>
                  <a:sym typeface="DM Sans"/>
                </a:rPr>
                <a:t>MATCH</a:t>
              </a:r>
            </a:p>
          </p:txBody>
        </p:sp>
      </p:grpSp>
      <p:sp>
        <p:nvSpPr>
          <p:cNvPr name="Freeform 46" id="46"/>
          <p:cNvSpPr/>
          <p:nvPr/>
        </p:nvSpPr>
        <p:spPr>
          <a:xfrm flipH="false" flipV="false" rot="0">
            <a:off x="10542127" y="6248511"/>
            <a:ext cx="812668" cy="289513"/>
          </a:xfrm>
          <a:custGeom>
            <a:avLst/>
            <a:gdLst/>
            <a:ahLst/>
            <a:cxnLst/>
            <a:rect r="r" b="b" t="t" l="l"/>
            <a:pathLst>
              <a:path h="289513" w="812668">
                <a:moveTo>
                  <a:pt x="0" y="0"/>
                </a:moveTo>
                <a:lnTo>
                  <a:pt x="812668" y="0"/>
                </a:lnTo>
                <a:lnTo>
                  <a:pt x="812668" y="289513"/>
                </a:lnTo>
                <a:lnTo>
                  <a:pt x="0" y="28951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7" id="47"/>
          <p:cNvGrpSpPr/>
          <p:nvPr/>
        </p:nvGrpSpPr>
        <p:grpSpPr>
          <a:xfrm rot="0">
            <a:off x="10435865" y="6248511"/>
            <a:ext cx="1007773" cy="292172"/>
            <a:chOff x="0" y="0"/>
            <a:chExt cx="1343697" cy="389563"/>
          </a:xfrm>
        </p:grpSpPr>
        <p:grpSp>
          <p:nvGrpSpPr>
            <p:cNvPr name="Group 48" id="48"/>
            <p:cNvGrpSpPr/>
            <p:nvPr/>
          </p:nvGrpSpPr>
          <p:grpSpPr>
            <a:xfrm rot="0">
              <a:off x="0" y="0"/>
              <a:ext cx="1343697" cy="389563"/>
              <a:chOff x="0" y="0"/>
              <a:chExt cx="3727351" cy="1106170"/>
            </a:xfrm>
          </p:grpSpPr>
          <p:sp>
            <p:nvSpPr>
              <p:cNvPr name="Freeform 49" id="49"/>
              <p:cNvSpPr/>
              <p:nvPr/>
            </p:nvSpPr>
            <p:spPr>
              <a:xfrm flipH="false" flipV="false" rot="0">
                <a:off x="0" y="0"/>
                <a:ext cx="3728621" cy="1093897"/>
              </a:xfrm>
              <a:custGeom>
                <a:avLst/>
                <a:gdLst/>
                <a:ahLst/>
                <a:cxnLst/>
                <a:rect r="r" b="b" t="t" l="l"/>
                <a:pathLst>
                  <a:path h="1093897" w="3728621">
                    <a:moveTo>
                      <a:pt x="3174901" y="45160"/>
                    </a:moveTo>
                    <a:cubicBezTo>
                      <a:pt x="3454301" y="45160"/>
                      <a:pt x="3681631" y="269706"/>
                      <a:pt x="3681631" y="545685"/>
                    </a:cubicBezTo>
                    <a:cubicBezTo>
                      <a:pt x="3681631" y="821664"/>
                      <a:pt x="3454301" y="1046210"/>
                      <a:pt x="3174901" y="1046210"/>
                    </a:cubicBezTo>
                    <a:lnTo>
                      <a:pt x="553720" y="1046210"/>
                    </a:lnTo>
                    <a:cubicBezTo>
                      <a:pt x="274320" y="1046210"/>
                      <a:pt x="46990" y="821664"/>
                      <a:pt x="46990" y="545685"/>
                    </a:cubicBezTo>
                    <a:cubicBezTo>
                      <a:pt x="46990" y="269706"/>
                      <a:pt x="274320" y="45160"/>
                      <a:pt x="553720" y="45160"/>
                    </a:cubicBezTo>
                    <a:lnTo>
                      <a:pt x="3174901" y="45160"/>
                    </a:lnTo>
                    <a:moveTo>
                      <a:pt x="3174901" y="0"/>
                    </a:moveTo>
                    <a:lnTo>
                      <a:pt x="553720" y="0"/>
                    </a:lnTo>
                    <a:cubicBezTo>
                      <a:pt x="247650" y="0"/>
                      <a:pt x="0" y="244617"/>
                      <a:pt x="0" y="546939"/>
                    </a:cubicBezTo>
                    <a:cubicBezTo>
                      <a:pt x="0" y="849261"/>
                      <a:pt x="247650" y="1093897"/>
                      <a:pt x="553720" y="1093897"/>
                    </a:cubicBezTo>
                    <a:lnTo>
                      <a:pt x="3174901" y="1093897"/>
                    </a:lnTo>
                    <a:cubicBezTo>
                      <a:pt x="3480971" y="1093897"/>
                      <a:pt x="3728621" y="849261"/>
                      <a:pt x="3728621" y="546939"/>
                    </a:cubicBezTo>
                    <a:cubicBezTo>
                      <a:pt x="3727351" y="244617"/>
                      <a:pt x="3479701" y="0"/>
                      <a:pt x="3174901" y="0"/>
                    </a:cubicBezTo>
                    <a:close/>
                  </a:path>
                </a:pathLst>
              </a:custGeom>
              <a:solidFill>
                <a:srgbClr val="F6F7FC"/>
              </a:solidFill>
            </p:spPr>
          </p:sp>
        </p:grpSp>
        <p:sp>
          <p:nvSpPr>
            <p:cNvPr name="TextBox 50" id="50"/>
            <p:cNvSpPr txBox="true"/>
            <p:nvPr/>
          </p:nvSpPr>
          <p:spPr>
            <a:xfrm rot="0">
              <a:off x="96147" y="84241"/>
              <a:ext cx="1166180" cy="2389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1371"/>
                </a:lnSpc>
                <a:spcBef>
                  <a:spcPct val="0"/>
                </a:spcBef>
              </a:pPr>
              <a:r>
                <a:rPr lang="en-US" sz="1246">
                  <a:solidFill>
                    <a:srgbClr val="F6F7FC"/>
                  </a:solidFill>
                  <a:latin typeface="DM Sans"/>
                  <a:ea typeface="DM Sans"/>
                  <a:cs typeface="DM Sans"/>
                  <a:sym typeface="DM Sans"/>
                </a:rPr>
                <a:t>MATCH</a:t>
              </a:r>
            </a:p>
          </p:txBody>
        </p:sp>
      </p:grpSp>
      <p:sp>
        <p:nvSpPr>
          <p:cNvPr name="Freeform 51" id="51"/>
          <p:cNvSpPr/>
          <p:nvPr/>
        </p:nvSpPr>
        <p:spPr>
          <a:xfrm flipH="false" flipV="false" rot="0">
            <a:off x="8040221" y="7189869"/>
            <a:ext cx="812668" cy="289513"/>
          </a:xfrm>
          <a:custGeom>
            <a:avLst/>
            <a:gdLst/>
            <a:ahLst/>
            <a:cxnLst/>
            <a:rect r="r" b="b" t="t" l="l"/>
            <a:pathLst>
              <a:path h="289513" w="812668">
                <a:moveTo>
                  <a:pt x="0" y="0"/>
                </a:moveTo>
                <a:lnTo>
                  <a:pt x="812669" y="0"/>
                </a:lnTo>
                <a:lnTo>
                  <a:pt x="812669" y="289513"/>
                </a:lnTo>
                <a:lnTo>
                  <a:pt x="0" y="28951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2" id="52"/>
          <p:cNvGrpSpPr/>
          <p:nvPr/>
        </p:nvGrpSpPr>
        <p:grpSpPr>
          <a:xfrm rot="0">
            <a:off x="7933960" y="7189869"/>
            <a:ext cx="1007773" cy="292172"/>
            <a:chOff x="0" y="0"/>
            <a:chExt cx="1343697" cy="389563"/>
          </a:xfrm>
        </p:grpSpPr>
        <p:grpSp>
          <p:nvGrpSpPr>
            <p:cNvPr name="Group 53" id="53"/>
            <p:cNvGrpSpPr/>
            <p:nvPr/>
          </p:nvGrpSpPr>
          <p:grpSpPr>
            <a:xfrm rot="0">
              <a:off x="0" y="0"/>
              <a:ext cx="1343697" cy="389563"/>
              <a:chOff x="0" y="0"/>
              <a:chExt cx="3727351" cy="1106170"/>
            </a:xfrm>
          </p:grpSpPr>
          <p:sp>
            <p:nvSpPr>
              <p:cNvPr name="Freeform 54" id="54"/>
              <p:cNvSpPr/>
              <p:nvPr/>
            </p:nvSpPr>
            <p:spPr>
              <a:xfrm flipH="false" flipV="false" rot="0">
                <a:off x="0" y="0"/>
                <a:ext cx="3728621" cy="1093897"/>
              </a:xfrm>
              <a:custGeom>
                <a:avLst/>
                <a:gdLst/>
                <a:ahLst/>
                <a:cxnLst/>
                <a:rect r="r" b="b" t="t" l="l"/>
                <a:pathLst>
                  <a:path h="1093897" w="3728621">
                    <a:moveTo>
                      <a:pt x="3174901" y="45160"/>
                    </a:moveTo>
                    <a:cubicBezTo>
                      <a:pt x="3454301" y="45160"/>
                      <a:pt x="3681631" y="269706"/>
                      <a:pt x="3681631" y="545685"/>
                    </a:cubicBezTo>
                    <a:cubicBezTo>
                      <a:pt x="3681631" y="821664"/>
                      <a:pt x="3454301" y="1046210"/>
                      <a:pt x="3174901" y="1046210"/>
                    </a:cubicBezTo>
                    <a:lnTo>
                      <a:pt x="553720" y="1046210"/>
                    </a:lnTo>
                    <a:cubicBezTo>
                      <a:pt x="274320" y="1046210"/>
                      <a:pt x="46990" y="821664"/>
                      <a:pt x="46990" y="545685"/>
                    </a:cubicBezTo>
                    <a:cubicBezTo>
                      <a:pt x="46990" y="269706"/>
                      <a:pt x="274320" y="45160"/>
                      <a:pt x="553720" y="45160"/>
                    </a:cubicBezTo>
                    <a:lnTo>
                      <a:pt x="3174901" y="45160"/>
                    </a:lnTo>
                    <a:moveTo>
                      <a:pt x="3174901" y="0"/>
                    </a:moveTo>
                    <a:lnTo>
                      <a:pt x="553720" y="0"/>
                    </a:lnTo>
                    <a:cubicBezTo>
                      <a:pt x="247650" y="0"/>
                      <a:pt x="0" y="244617"/>
                      <a:pt x="0" y="546939"/>
                    </a:cubicBezTo>
                    <a:cubicBezTo>
                      <a:pt x="0" y="849261"/>
                      <a:pt x="247650" y="1093897"/>
                      <a:pt x="553720" y="1093897"/>
                    </a:cubicBezTo>
                    <a:lnTo>
                      <a:pt x="3174901" y="1093897"/>
                    </a:lnTo>
                    <a:cubicBezTo>
                      <a:pt x="3480971" y="1093897"/>
                      <a:pt x="3728621" y="849261"/>
                      <a:pt x="3728621" y="546939"/>
                    </a:cubicBezTo>
                    <a:cubicBezTo>
                      <a:pt x="3727351" y="244617"/>
                      <a:pt x="3479701" y="0"/>
                      <a:pt x="3174901" y="0"/>
                    </a:cubicBezTo>
                    <a:close/>
                  </a:path>
                </a:pathLst>
              </a:custGeom>
              <a:solidFill>
                <a:srgbClr val="F6F7FC"/>
              </a:solidFill>
            </p:spPr>
          </p:sp>
        </p:grpSp>
        <p:sp>
          <p:nvSpPr>
            <p:cNvPr name="TextBox 55" id="55"/>
            <p:cNvSpPr txBox="true"/>
            <p:nvPr/>
          </p:nvSpPr>
          <p:spPr>
            <a:xfrm rot="0">
              <a:off x="96147" y="84241"/>
              <a:ext cx="1166180" cy="2389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1371"/>
                </a:lnSpc>
                <a:spcBef>
                  <a:spcPct val="0"/>
                </a:spcBef>
              </a:pPr>
              <a:r>
                <a:rPr lang="en-US" sz="1246">
                  <a:solidFill>
                    <a:srgbClr val="F6F7FC"/>
                  </a:solidFill>
                  <a:latin typeface="DM Sans"/>
                  <a:ea typeface="DM Sans"/>
                  <a:cs typeface="DM Sans"/>
                  <a:sym typeface="DM Sans"/>
                </a:rPr>
                <a:t>MATCH</a:t>
              </a:r>
            </a:p>
          </p:txBody>
        </p:sp>
      </p:grpSp>
      <p:sp>
        <p:nvSpPr>
          <p:cNvPr name="Freeform 56" id="56"/>
          <p:cNvSpPr/>
          <p:nvPr/>
        </p:nvSpPr>
        <p:spPr>
          <a:xfrm flipH="false" flipV="false" rot="0">
            <a:off x="6799375" y="7169996"/>
            <a:ext cx="213462" cy="292172"/>
          </a:xfrm>
          <a:custGeom>
            <a:avLst/>
            <a:gdLst/>
            <a:ahLst/>
            <a:cxnLst/>
            <a:rect r="r" b="b" t="t" l="l"/>
            <a:pathLst>
              <a:path h="292172" w="213462">
                <a:moveTo>
                  <a:pt x="0" y="0"/>
                </a:moveTo>
                <a:lnTo>
                  <a:pt x="213462" y="0"/>
                </a:lnTo>
                <a:lnTo>
                  <a:pt x="213462" y="292172"/>
                </a:lnTo>
                <a:lnTo>
                  <a:pt x="0" y="29217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grpSp>
        <p:nvGrpSpPr>
          <p:cNvPr name="Group 57" id="57"/>
          <p:cNvGrpSpPr>
            <a:grpSpLocks noChangeAspect="true"/>
          </p:cNvGrpSpPr>
          <p:nvPr/>
        </p:nvGrpSpPr>
        <p:grpSpPr>
          <a:xfrm rot="0">
            <a:off x="7264612" y="7143561"/>
            <a:ext cx="775610" cy="671643"/>
            <a:chOff x="0" y="0"/>
            <a:chExt cx="4282440" cy="3708400"/>
          </a:xfrm>
        </p:grpSpPr>
        <p:sp>
          <p:nvSpPr>
            <p:cNvPr name="Freeform 58" id="58"/>
            <p:cNvSpPr/>
            <p:nvPr/>
          </p:nvSpPr>
          <p:spPr>
            <a:xfrm flipH="false" flipV="false" rot="0">
              <a:off x="0" y="0"/>
              <a:ext cx="4282440" cy="3708400"/>
            </a:xfrm>
            <a:custGeom>
              <a:avLst/>
              <a:gdLst/>
              <a:ahLst/>
              <a:cxnLst/>
              <a:rect r="r" b="b" t="t" l="l"/>
              <a:pathLst>
                <a:path h="3708400" w="428244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15"/>
              <a:stretch>
                <a:fillRect l="-34552" t="-42859" r="-29353" b="-140967"/>
              </a:stretch>
            </a:blipFill>
          </p:spPr>
        </p:sp>
      </p:grpSp>
      <p:sp>
        <p:nvSpPr>
          <p:cNvPr name="Freeform 59" id="59"/>
          <p:cNvSpPr/>
          <p:nvPr/>
        </p:nvSpPr>
        <p:spPr>
          <a:xfrm flipH="false" flipV="false" rot="0">
            <a:off x="6743920" y="5425633"/>
            <a:ext cx="213462" cy="292172"/>
          </a:xfrm>
          <a:custGeom>
            <a:avLst/>
            <a:gdLst/>
            <a:ahLst/>
            <a:cxnLst/>
            <a:rect r="r" b="b" t="t" l="l"/>
            <a:pathLst>
              <a:path h="292172" w="213462">
                <a:moveTo>
                  <a:pt x="0" y="0"/>
                </a:moveTo>
                <a:lnTo>
                  <a:pt x="213462" y="0"/>
                </a:lnTo>
                <a:lnTo>
                  <a:pt x="213462" y="292173"/>
                </a:lnTo>
                <a:lnTo>
                  <a:pt x="0" y="29217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Freeform 60" id="60"/>
          <p:cNvSpPr/>
          <p:nvPr/>
        </p:nvSpPr>
        <p:spPr>
          <a:xfrm flipH="false" flipV="false" rot="0">
            <a:off x="9451025" y="6166049"/>
            <a:ext cx="213462" cy="292172"/>
          </a:xfrm>
          <a:custGeom>
            <a:avLst/>
            <a:gdLst/>
            <a:ahLst/>
            <a:cxnLst/>
            <a:rect r="r" b="b" t="t" l="l"/>
            <a:pathLst>
              <a:path h="292172" w="213462">
                <a:moveTo>
                  <a:pt x="0" y="0"/>
                </a:moveTo>
                <a:lnTo>
                  <a:pt x="213462" y="0"/>
                </a:lnTo>
                <a:lnTo>
                  <a:pt x="213462" y="292173"/>
                </a:lnTo>
                <a:lnTo>
                  <a:pt x="0" y="29217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grpSp>
        <p:nvGrpSpPr>
          <p:cNvPr name="Group 61" id="61"/>
          <p:cNvGrpSpPr/>
          <p:nvPr/>
        </p:nvGrpSpPr>
        <p:grpSpPr>
          <a:xfrm rot="0">
            <a:off x="12782145" y="5272931"/>
            <a:ext cx="4803833" cy="2778541"/>
            <a:chOff x="0" y="0"/>
            <a:chExt cx="1295958" cy="749583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0" y="0"/>
              <a:ext cx="1295958" cy="749583"/>
            </a:xfrm>
            <a:custGeom>
              <a:avLst/>
              <a:gdLst/>
              <a:ahLst/>
              <a:cxnLst/>
              <a:rect r="r" b="b" t="t" l="l"/>
              <a:pathLst>
                <a:path h="749583" w="1295958">
                  <a:moveTo>
                    <a:pt x="0" y="0"/>
                  </a:moveTo>
                  <a:lnTo>
                    <a:pt x="1295958" y="0"/>
                  </a:lnTo>
                  <a:lnTo>
                    <a:pt x="1295958" y="749583"/>
                  </a:lnTo>
                  <a:lnTo>
                    <a:pt x="0" y="749583"/>
                  </a:lnTo>
                  <a:close/>
                </a:path>
              </a:pathLst>
            </a:custGeom>
            <a:solidFill>
              <a:srgbClr val="F8F8F8"/>
            </a:solidFill>
          </p:spPr>
        </p:sp>
        <p:sp>
          <p:nvSpPr>
            <p:cNvPr name="TextBox 63" id="63"/>
            <p:cNvSpPr txBox="true"/>
            <p:nvPr/>
          </p:nvSpPr>
          <p:spPr>
            <a:xfrm>
              <a:off x="0" y="28575"/>
              <a:ext cx="1295958" cy="7210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569"/>
                </a:lnSpc>
              </a:pPr>
            </a:p>
          </p:txBody>
        </p:sp>
      </p:grpSp>
      <p:sp>
        <p:nvSpPr>
          <p:cNvPr name="Freeform 64" id="64"/>
          <p:cNvSpPr/>
          <p:nvPr/>
        </p:nvSpPr>
        <p:spPr>
          <a:xfrm flipH="false" flipV="false" rot="-2700000">
            <a:off x="16650100" y="5516373"/>
            <a:ext cx="372537" cy="372537"/>
          </a:xfrm>
          <a:custGeom>
            <a:avLst/>
            <a:gdLst/>
            <a:ahLst/>
            <a:cxnLst/>
            <a:rect r="r" b="b" t="t" l="l"/>
            <a:pathLst>
              <a:path h="372537" w="372537">
                <a:moveTo>
                  <a:pt x="0" y="0"/>
                </a:moveTo>
                <a:lnTo>
                  <a:pt x="372537" y="0"/>
                </a:lnTo>
                <a:lnTo>
                  <a:pt x="372537" y="372538"/>
                </a:lnTo>
                <a:lnTo>
                  <a:pt x="0" y="37253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5" id="65"/>
          <p:cNvSpPr/>
          <p:nvPr/>
        </p:nvSpPr>
        <p:spPr>
          <a:xfrm flipH="false" flipV="false" rot="0">
            <a:off x="16476030" y="7307521"/>
            <a:ext cx="467109" cy="116353"/>
          </a:xfrm>
          <a:custGeom>
            <a:avLst/>
            <a:gdLst/>
            <a:ahLst/>
            <a:cxnLst/>
            <a:rect r="r" b="b" t="t" l="l"/>
            <a:pathLst>
              <a:path h="116353" w="467109">
                <a:moveTo>
                  <a:pt x="0" y="0"/>
                </a:moveTo>
                <a:lnTo>
                  <a:pt x="467109" y="0"/>
                </a:lnTo>
                <a:lnTo>
                  <a:pt x="467109" y="116353"/>
                </a:lnTo>
                <a:lnTo>
                  <a:pt x="0" y="1163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6" id="66"/>
          <p:cNvGrpSpPr>
            <a:grpSpLocks noChangeAspect="true"/>
          </p:cNvGrpSpPr>
          <p:nvPr/>
        </p:nvGrpSpPr>
        <p:grpSpPr>
          <a:xfrm rot="0">
            <a:off x="13366448" y="5539080"/>
            <a:ext cx="1533929" cy="1328314"/>
            <a:chOff x="0" y="0"/>
            <a:chExt cx="4282440" cy="3708400"/>
          </a:xfrm>
        </p:grpSpPr>
        <p:sp>
          <p:nvSpPr>
            <p:cNvPr name="Freeform 67" id="67"/>
            <p:cNvSpPr/>
            <p:nvPr/>
          </p:nvSpPr>
          <p:spPr>
            <a:xfrm flipH="false" flipV="false" rot="0">
              <a:off x="0" y="0"/>
              <a:ext cx="4282440" cy="3708400"/>
            </a:xfrm>
            <a:custGeom>
              <a:avLst/>
              <a:gdLst/>
              <a:ahLst/>
              <a:cxnLst/>
              <a:rect r="r" b="b" t="t" l="l"/>
              <a:pathLst>
                <a:path h="3708400" w="428244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11"/>
              <a:stretch>
                <a:fillRect l="-105166" t="0" r="-564" b="-58384"/>
              </a:stretch>
            </a:blipFill>
          </p:spPr>
        </p:sp>
      </p:grpSp>
      <p:sp>
        <p:nvSpPr>
          <p:cNvPr name="Freeform 68" id="68"/>
          <p:cNvSpPr/>
          <p:nvPr/>
        </p:nvSpPr>
        <p:spPr>
          <a:xfrm flipH="false" flipV="false" rot="0">
            <a:off x="14900377" y="5674856"/>
            <a:ext cx="1420374" cy="506008"/>
          </a:xfrm>
          <a:custGeom>
            <a:avLst/>
            <a:gdLst/>
            <a:ahLst/>
            <a:cxnLst/>
            <a:rect r="r" b="b" t="t" l="l"/>
            <a:pathLst>
              <a:path h="506008" w="1420374">
                <a:moveTo>
                  <a:pt x="0" y="0"/>
                </a:moveTo>
                <a:lnTo>
                  <a:pt x="1420374" y="0"/>
                </a:lnTo>
                <a:lnTo>
                  <a:pt x="1420374" y="506008"/>
                </a:lnTo>
                <a:lnTo>
                  <a:pt x="0" y="50600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9" id="69"/>
          <p:cNvGrpSpPr/>
          <p:nvPr/>
        </p:nvGrpSpPr>
        <p:grpSpPr>
          <a:xfrm rot="0">
            <a:off x="14714654" y="5674856"/>
            <a:ext cx="1761375" cy="510656"/>
            <a:chOff x="0" y="0"/>
            <a:chExt cx="3727351" cy="1106170"/>
          </a:xfrm>
        </p:grpSpPr>
        <p:sp>
          <p:nvSpPr>
            <p:cNvPr name="Freeform 70" id="70"/>
            <p:cNvSpPr/>
            <p:nvPr/>
          </p:nvSpPr>
          <p:spPr>
            <a:xfrm flipH="false" flipV="false" rot="0">
              <a:off x="0" y="0"/>
              <a:ext cx="3728621" cy="1093897"/>
            </a:xfrm>
            <a:custGeom>
              <a:avLst/>
              <a:gdLst/>
              <a:ahLst/>
              <a:cxnLst/>
              <a:rect r="r" b="b" t="t" l="l"/>
              <a:pathLst>
                <a:path h="1093897" w="3728621">
                  <a:moveTo>
                    <a:pt x="3174901" y="45160"/>
                  </a:moveTo>
                  <a:cubicBezTo>
                    <a:pt x="3454301" y="45160"/>
                    <a:pt x="3681631" y="269706"/>
                    <a:pt x="3681631" y="545685"/>
                  </a:cubicBezTo>
                  <a:cubicBezTo>
                    <a:pt x="3681631" y="821664"/>
                    <a:pt x="3454301" y="1046210"/>
                    <a:pt x="3174901" y="1046210"/>
                  </a:cubicBezTo>
                  <a:lnTo>
                    <a:pt x="553720" y="1046210"/>
                  </a:lnTo>
                  <a:cubicBezTo>
                    <a:pt x="274320" y="1046210"/>
                    <a:pt x="46990" y="821664"/>
                    <a:pt x="46990" y="545685"/>
                  </a:cubicBezTo>
                  <a:cubicBezTo>
                    <a:pt x="46990" y="269706"/>
                    <a:pt x="274320" y="45160"/>
                    <a:pt x="553720" y="45160"/>
                  </a:cubicBezTo>
                  <a:lnTo>
                    <a:pt x="3174901" y="45160"/>
                  </a:lnTo>
                  <a:moveTo>
                    <a:pt x="3174901" y="0"/>
                  </a:moveTo>
                  <a:lnTo>
                    <a:pt x="553720" y="0"/>
                  </a:lnTo>
                  <a:cubicBezTo>
                    <a:pt x="247650" y="0"/>
                    <a:pt x="0" y="244617"/>
                    <a:pt x="0" y="546939"/>
                  </a:cubicBezTo>
                  <a:cubicBezTo>
                    <a:pt x="0" y="849261"/>
                    <a:pt x="247650" y="1093897"/>
                    <a:pt x="553720" y="1093897"/>
                  </a:cubicBezTo>
                  <a:lnTo>
                    <a:pt x="3174901" y="1093897"/>
                  </a:lnTo>
                  <a:cubicBezTo>
                    <a:pt x="3480971" y="1093897"/>
                    <a:pt x="3728621" y="849261"/>
                    <a:pt x="3728621" y="546939"/>
                  </a:cubicBezTo>
                  <a:cubicBezTo>
                    <a:pt x="3727351" y="244617"/>
                    <a:pt x="3479701" y="0"/>
                    <a:pt x="3174901" y="0"/>
                  </a:cubicBezTo>
                  <a:close/>
                </a:path>
              </a:pathLst>
            </a:custGeom>
            <a:solidFill>
              <a:srgbClr val="F6F7FC"/>
            </a:solidFill>
          </p:spPr>
        </p:sp>
      </p:grpSp>
      <p:sp>
        <p:nvSpPr>
          <p:cNvPr name="Freeform 71" id="71"/>
          <p:cNvSpPr/>
          <p:nvPr/>
        </p:nvSpPr>
        <p:spPr>
          <a:xfrm flipH="false" flipV="false" rot="0">
            <a:off x="12993361" y="5530730"/>
            <a:ext cx="373087" cy="510656"/>
          </a:xfrm>
          <a:custGeom>
            <a:avLst/>
            <a:gdLst/>
            <a:ahLst/>
            <a:cxnLst/>
            <a:rect r="r" b="b" t="t" l="l"/>
            <a:pathLst>
              <a:path h="510656" w="373087">
                <a:moveTo>
                  <a:pt x="0" y="0"/>
                </a:moveTo>
                <a:lnTo>
                  <a:pt x="373087" y="0"/>
                </a:lnTo>
                <a:lnTo>
                  <a:pt x="373087" y="510656"/>
                </a:lnTo>
                <a:lnTo>
                  <a:pt x="0" y="510656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grpSp>
        <p:nvGrpSpPr>
          <p:cNvPr name="Group 72" id="72"/>
          <p:cNvGrpSpPr/>
          <p:nvPr/>
        </p:nvGrpSpPr>
        <p:grpSpPr>
          <a:xfrm rot="0">
            <a:off x="7003110" y="6235882"/>
            <a:ext cx="1865013" cy="517685"/>
            <a:chOff x="0" y="0"/>
            <a:chExt cx="2486684" cy="690247"/>
          </a:xfrm>
        </p:grpSpPr>
        <p:sp>
          <p:nvSpPr>
            <p:cNvPr name="TextBox 73" id="73"/>
            <p:cNvSpPr txBox="true"/>
            <p:nvPr/>
          </p:nvSpPr>
          <p:spPr>
            <a:xfrm rot="0">
              <a:off x="0" y="390457"/>
              <a:ext cx="2486684" cy="29978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1913"/>
                </a:lnSpc>
                <a:spcBef>
                  <a:spcPct val="0"/>
                </a:spcBef>
              </a:pPr>
              <a:r>
                <a:rPr lang="en-US" sz="1366">
                  <a:solidFill>
                    <a:srgbClr val="0E2DAF"/>
                  </a:solidFill>
                  <a:latin typeface="DM Sans"/>
                  <a:ea typeface="DM Sans"/>
                  <a:cs typeface="DM Sans"/>
                  <a:sym typeface="DM Sans"/>
                </a:rPr>
                <a:t>Programador Backend</a:t>
              </a:r>
            </a:p>
          </p:txBody>
        </p:sp>
        <p:sp>
          <p:nvSpPr>
            <p:cNvPr name="TextBox 74" id="74"/>
            <p:cNvSpPr txBox="true"/>
            <p:nvPr/>
          </p:nvSpPr>
          <p:spPr>
            <a:xfrm rot="0">
              <a:off x="0" y="46997"/>
              <a:ext cx="2486684" cy="3096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1760"/>
                </a:lnSpc>
                <a:spcBef>
                  <a:spcPct val="0"/>
                </a:spcBef>
              </a:pPr>
              <a:r>
                <a:rPr lang="en-US" b="true" sz="1600">
                  <a:solidFill>
                    <a:srgbClr val="0E2DAF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Alejandro Navarro</a:t>
              </a:r>
            </a:p>
          </p:txBody>
        </p:sp>
      </p:grpSp>
      <p:grpSp>
        <p:nvGrpSpPr>
          <p:cNvPr name="Group 75" id="75"/>
          <p:cNvGrpSpPr/>
          <p:nvPr/>
        </p:nvGrpSpPr>
        <p:grpSpPr>
          <a:xfrm rot="0">
            <a:off x="7120138" y="7895218"/>
            <a:ext cx="1690379" cy="488102"/>
            <a:chOff x="0" y="0"/>
            <a:chExt cx="2253838" cy="650803"/>
          </a:xfrm>
        </p:grpSpPr>
        <p:sp>
          <p:nvSpPr>
            <p:cNvPr name="TextBox 76" id="76"/>
            <p:cNvSpPr txBox="true"/>
            <p:nvPr/>
          </p:nvSpPr>
          <p:spPr>
            <a:xfrm rot="0">
              <a:off x="0" y="394492"/>
              <a:ext cx="2124692" cy="25631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1633"/>
                </a:lnSpc>
                <a:spcBef>
                  <a:spcPct val="0"/>
                </a:spcBef>
              </a:pPr>
              <a:r>
                <a:rPr lang="en-US" sz="1166">
                  <a:solidFill>
                    <a:srgbClr val="0E2DAF"/>
                  </a:solidFill>
                  <a:latin typeface="DM Sans"/>
                  <a:ea typeface="DM Sans"/>
                  <a:cs typeface="DM Sans"/>
                  <a:sym typeface="DM Sans"/>
                </a:rPr>
                <a:t>Programador full stack</a:t>
              </a:r>
            </a:p>
          </p:txBody>
        </p:sp>
        <p:sp>
          <p:nvSpPr>
            <p:cNvPr name="TextBox 77" id="77"/>
            <p:cNvSpPr txBox="true"/>
            <p:nvPr/>
          </p:nvSpPr>
          <p:spPr>
            <a:xfrm rot="0">
              <a:off x="0" y="19050"/>
              <a:ext cx="2253838" cy="34166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1982"/>
                </a:lnSpc>
                <a:spcBef>
                  <a:spcPct val="0"/>
                </a:spcBef>
              </a:pPr>
              <a:r>
                <a:rPr lang="en-US" b="true" sz="1801">
                  <a:solidFill>
                    <a:srgbClr val="0E2DAF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Lucia</a:t>
              </a:r>
              <a:r>
                <a:rPr lang="en-US" b="true" sz="1801">
                  <a:solidFill>
                    <a:srgbClr val="0E2DAF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 Márquez</a:t>
              </a:r>
            </a:p>
          </p:txBody>
        </p:sp>
      </p:grpSp>
      <p:grpSp>
        <p:nvGrpSpPr>
          <p:cNvPr name="Group 78" id="78"/>
          <p:cNvGrpSpPr/>
          <p:nvPr/>
        </p:nvGrpSpPr>
        <p:grpSpPr>
          <a:xfrm rot="0">
            <a:off x="9557756" y="7003982"/>
            <a:ext cx="1593519" cy="537088"/>
            <a:chOff x="0" y="0"/>
            <a:chExt cx="2124692" cy="716118"/>
          </a:xfrm>
        </p:grpSpPr>
        <p:sp>
          <p:nvSpPr>
            <p:cNvPr name="TextBox 79" id="79"/>
            <p:cNvSpPr txBox="true"/>
            <p:nvPr/>
          </p:nvSpPr>
          <p:spPr>
            <a:xfrm rot="0">
              <a:off x="0" y="394492"/>
              <a:ext cx="2124692" cy="3216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060"/>
                </a:lnSpc>
                <a:spcBef>
                  <a:spcPct val="0"/>
                </a:spcBef>
              </a:pPr>
              <a:r>
                <a:rPr lang="en-US" sz="1471">
                  <a:solidFill>
                    <a:srgbClr val="0E2DAF"/>
                  </a:solidFill>
                  <a:latin typeface="DM Sans"/>
                  <a:ea typeface="DM Sans"/>
                  <a:cs typeface="DM Sans"/>
                  <a:sym typeface="DM Sans"/>
                </a:rPr>
                <a:t>Programador Java</a:t>
              </a:r>
            </a:p>
          </p:txBody>
        </p:sp>
        <p:sp>
          <p:nvSpPr>
            <p:cNvPr name="TextBox 80" id="80"/>
            <p:cNvSpPr txBox="true"/>
            <p:nvPr/>
          </p:nvSpPr>
          <p:spPr>
            <a:xfrm rot="0">
              <a:off x="0" y="19050"/>
              <a:ext cx="2124692" cy="34166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1982"/>
                </a:lnSpc>
                <a:spcBef>
                  <a:spcPct val="0"/>
                </a:spcBef>
              </a:pPr>
              <a:r>
                <a:rPr lang="en-US" b="true" sz="1801">
                  <a:solidFill>
                    <a:srgbClr val="0E2DAF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Juan</a:t>
              </a:r>
              <a:r>
                <a:rPr lang="en-US" b="true" sz="1801">
                  <a:solidFill>
                    <a:srgbClr val="0E2DAF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 Romero</a:t>
              </a:r>
            </a:p>
          </p:txBody>
        </p:sp>
      </p:grpSp>
      <p:sp>
        <p:nvSpPr>
          <p:cNvPr name="TextBox 81" id="81"/>
          <p:cNvSpPr txBox="true"/>
          <p:nvPr/>
        </p:nvSpPr>
        <p:spPr>
          <a:xfrm rot="0">
            <a:off x="14840689" y="5791846"/>
            <a:ext cx="1528679" cy="3067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97"/>
              </a:lnSpc>
              <a:spcBef>
                <a:spcPct val="0"/>
              </a:spcBef>
            </a:pPr>
            <a:r>
              <a:rPr lang="en-US" sz="2179">
                <a:solidFill>
                  <a:srgbClr val="F6F7FC"/>
                </a:solidFill>
                <a:latin typeface="DM Sans"/>
                <a:ea typeface="DM Sans"/>
                <a:cs typeface="DM Sans"/>
                <a:sym typeface="DM Sans"/>
              </a:rPr>
              <a:t>MATCH</a:t>
            </a:r>
          </a:p>
        </p:txBody>
      </p:sp>
      <p:sp>
        <p:nvSpPr>
          <p:cNvPr name="TextBox 82" id="82"/>
          <p:cNvSpPr txBox="true"/>
          <p:nvPr/>
        </p:nvSpPr>
        <p:spPr>
          <a:xfrm rot="0">
            <a:off x="13180725" y="7413725"/>
            <a:ext cx="2785136" cy="2907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60"/>
              </a:lnSpc>
              <a:spcBef>
                <a:spcPct val="0"/>
              </a:spcBef>
            </a:pPr>
            <a:r>
              <a:rPr lang="en-US" sz="1757">
                <a:solidFill>
                  <a:srgbClr val="0E2DAF"/>
                </a:solidFill>
                <a:latin typeface="DM Sans"/>
                <a:ea typeface="DM Sans"/>
                <a:cs typeface="DM Sans"/>
                <a:sym typeface="DM Sans"/>
              </a:rPr>
              <a:t>Programador Java</a:t>
            </a:r>
          </a:p>
        </p:txBody>
      </p:sp>
      <p:sp>
        <p:nvSpPr>
          <p:cNvPr name="TextBox 83" id="83"/>
          <p:cNvSpPr txBox="true"/>
          <p:nvPr/>
        </p:nvSpPr>
        <p:spPr>
          <a:xfrm rot="0">
            <a:off x="13180725" y="6982860"/>
            <a:ext cx="2785136" cy="3777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972"/>
              </a:lnSpc>
              <a:spcBef>
                <a:spcPct val="0"/>
              </a:spcBef>
            </a:pPr>
            <a:r>
              <a:rPr lang="en-US" b="true" sz="2702">
                <a:solidFill>
                  <a:srgbClr val="0E2DAF"/>
                </a:solidFill>
                <a:latin typeface="DM Sans Bold"/>
                <a:ea typeface="DM Sans Bold"/>
                <a:cs typeface="DM Sans Bold"/>
                <a:sym typeface="DM Sans Bold"/>
              </a:rPr>
              <a:t>Juan</a:t>
            </a:r>
            <a:r>
              <a:rPr lang="en-US" b="true" sz="2702">
                <a:solidFill>
                  <a:srgbClr val="0E2DAF"/>
                </a:solidFill>
                <a:latin typeface="DM Sans Bold"/>
                <a:ea typeface="DM Sans Bold"/>
                <a:cs typeface="DM Sans Bold"/>
                <a:sym typeface="DM Sans Bold"/>
              </a:rPr>
              <a:t> Romero</a:t>
            </a:r>
          </a:p>
        </p:txBody>
      </p:sp>
      <p:sp>
        <p:nvSpPr>
          <p:cNvPr name="TextBox 84" id="84"/>
          <p:cNvSpPr txBox="true"/>
          <p:nvPr/>
        </p:nvSpPr>
        <p:spPr>
          <a:xfrm rot="0">
            <a:off x="1370337" y="2985647"/>
            <a:ext cx="4087685" cy="10971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82"/>
              </a:lnSpc>
            </a:pPr>
            <a:r>
              <a:rPr lang="en-US" sz="3892" b="true">
                <a:solidFill>
                  <a:srgbClr val="F6F7FC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Selecciona tu rol y carga tu perfil</a:t>
            </a:r>
          </a:p>
        </p:txBody>
      </p:sp>
      <p:sp>
        <p:nvSpPr>
          <p:cNvPr name="TextBox 85" id="85"/>
          <p:cNvSpPr txBox="true"/>
          <p:nvPr/>
        </p:nvSpPr>
        <p:spPr>
          <a:xfrm rot="0">
            <a:off x="7257090" y="2942625"/>
            <a:ext cx="4219592" cy="10867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818" b="true">
                <a:solidFill>
                  <a:srgbClr val="F6F7FC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Recibe alertas de perfiles</a:t>
            </a:r>
          </a:p>
        </p:txBody>
      </p:sp>
      <p:sp>
        <p:nvSpPr>
          <p:cNvPr name="TextBox 86" id="86"/>
          <p:cNvSpPr txBox="true"/>
          <p:nvPr/>
        </p:nvSpPr>
        <p:spPr>
          <a:xfrm rot="0">
            <a:off x="12970562" y="3196509"/>
            <a:ext cx="4147313" cy="590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696"/>
              </a:lnSpc>
            </a:pPr>
            <a:r>
              <a:rPr lang="en-US" b="true" sz="3913">
                <a:solidFill>
                  <a:srgbClr val="F6F7FC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Tienes un match</a:t>
            </a:r>
          </a:p>
        </p:txBody>
      </p:sp>
      <p:sp>
        <p:nvSpPr>
          <p:cNvPr name="TextBox 87" id="87"/>
          <p:cNvSpPr txBox="true"/>
          <p:nvPr/>
        </p:nvSpPr>
        <p:spPr>
          <a:xfrm rot="0">
            <a:off x="1508651" y="6967137"/>
            <a:ext cx="4358011" cy="11195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72"/>
              </a:lnSpc>
            </a:pPr>
            <a:r>
              <a:rPr lang="en-US" sz="1765" b="true">
                <a:solidFill>
                  <a:srgbClr val="0E2DAF"/>
                </a:solidFill>
                <a:latin typeface="DM Sans Bold"/>
                <a:ea typeface="DM Sans Bold"/>
                <a:cs typeface="DM Sans Bold"/>
                <a:sym typeface="DM Sans Bold"/>
              </a:rPr>
              <a:t>Patricia, UX expert - Barcelona, Spain</a:t>
            </a:r>
          </a:p>
          <a:p>
            <a:pPr algn="l">
              <a:lnSpc>
                <a:spcPts val="2214"/>
              </a:lnSpc>
            </a:pPr>
            <a:r>
              <a:rPr lang="en-US" sz="1581">
                <a:solidFill>
                  <a:srgbClr val="0E2DAF"/>
                </a:solidFill>
                <a:latin typeface="DM Sans"/>
                <a:ea typeface="DM Sans"/>
                <a:cs typeface="DM Sans"/>
                <a:sym typeface="DM Sans"/>
              </a:rPr>
              <a:t>Idea de negocio: "Crear una plataforma para microcreditos a pymes"</a:t>
            </a:r>
          </a:p>
          <a:p>
            <a:pPr algn="l" marL="0" indent="0" lvl="0">
              <a:lnSpc>
                <a:spcPts val="2214"/>
              </a:lnSpc>
            </a:pPr>
            <a:r>
              <a:rPr lang="en-US" b="true" sz="1581">
                <a:solidFill>
                  <a:srgbClr val="0E2DAF"/>
                </a:solidFill>
                <a:latin typeface="DM Sans Bold"/>
                <a:ea typeface="DM Sans Bold"/>
                <a:cs typeface="DM Sans Bold"/>
                <a:sym typeface="DM Sans Bold"/>
              </a:rPr>
              <a:t>Requiere: Programador en Java, C++</a:t>
            </a:r>
          </a:p>
        </p:txBody>
      </p:sp>
      <p:sp>
        <p:nvSpPr>
          <p:cNvPr name="TextBox 88" id="88"/>
          <p:cNvSpPr txBox="true"/>
          <p:nvPr/>
        </p:nvSpPr>
        <p:spPr>
          <a:xfrm rot="0">
            <a:off x="1545483" y="833516"/>
            <a:ext cx="11132246" cy="99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6999" b="true">
                <a:solidFill>
                  <a:srgbClr val="1A37B2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2. Solución</a:t>
            </a:r>
          </a:p>
        </p:txBody>
      </p:sp>
      <p:grpSp>
        <p:nvGrpSpPr>
          <p:cNvPr name="Group 89" id="89"/>
          <p:cNvGrpSpPr/>
          <p:nvPr/>
        </p:nvGrpSpPr>
        <p:grpSpPr>
          <a:xfrm rot="0">
            <a:off x="12553545" y="5066017"/>
            <a:ext cx="4910697" cy="3279814"/>
            <a:chOff x="0" y="0"/>
            <a:chExt cx="3582871" cy="2392970"/>
          </a:xfrm>
        </p:grpSpPr>
        <p:sp>
          <p:nvSpPr>
            <p:cNvPr name="Freeform 90" id="90"/>
            <p:cNvSpPr/>
            <p:nvPr/>
          </p:nvSpPr>
          <p:spPr>
            <a:xfrm flipH="false" flipV="false" rot="0">
              <a:off x="0" y="0"/>
              <a:ext cx="3582872" cy="2392970"/>
            </a:xfrm>
            <a:custGeom>
              <a:avLst/>
              <a:gdLst/>
              <a:ahLst/>
              <a:cxnLst/>
              <a:rect r="r" b="b" t="t" l="l"/>
              <a:pathLst>
                <a:path h="2392970" w="3582872">
                  <a:moveTo>
                    <a:pt x="3458411" y="59690"/>
                  </a:moveTo>
                  <a:cubicBezTo>
                    <a:pt x="3493971" y="59690"/>
                    <a:pt x="3523181" y="88900"/>
                    <a:pt x="3523181" y="124460"/>
                  </a:cubicBezTo>
                  <a:lnTo>
                    <a:pt x="3523181" y="2268510"/>
                  </a:lnTo>
                  <a:cubicBezTo>
                    <a:pt x="3523181" y="2304070"/>
                    <a:pt x="3493971" y="2333280"/>
                    <a:pt x="3458411" y="2333280"/>
                  </a:cubicBezTo>
                  <a:lnTo>
                    <a:pt x="124460" y="2333280"/>
                  </a:lnTo>
                  <a:cubicBezTo>
                    <a:pt x="88900" y="2333280"/>
                    <a:pt x="59690" y="2304070"/>
                    <a:pt x="59690" y="2268510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3458411" y="59690"/>
                  </a:lnTo>
                  <a:moveTo>
                    <a:pt x="3458411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2268510"/>
                  </a:lnTo>
                  <a:cubicBezTo>
                    <a:pt x="0" y="2337090"/>
                    <a:pt x="55880" y="2392970"/>
                    <a:pt x="124460" y="2392970"/>
                  </a:cubicBezTo>
                  <a:lnTo>
                    <a:pt x="3458411" y="2392970"/>
                  </a:lnTo>
                  <a:cubicBezTo>
                    <a:pt x="3526991" y="2392970"/>
                    <a:pt x="3582872" y="2337090"/>
                    <a:pt x="3582872" y="2268510"/>
                  </a:cubicBezTo>
                  <a:lnTo>
                    <a:pt x="3582872" y="124460"/>
                  </a:lnTo>
                  <a:cubicBezTo>
                    <a:pt x="3582871" y="55880"/>
                    <a:pt x="3526991" y="0"/>
                    <a:pt x="3458411" y="0"/>
                  </a:cubicBezTo>
                  <a:close/>
                </a:path>
              </a:pathLst>
            </a:custGeom>
            <a:solidFill>
              <a:srgbClr val="FA7545"/>
            </a:solidFill>
          </p:spPr>
        </p:sp>
      </p:grpSp>
      <p:grpSp>
        <p:nvGrpSpPr>
          <p:cNvPr name="Group 91" id="91"/>
          <p:cNvGrpSpPr/>
          <p:nvPr/>
        </p:nvGrpSpPr>
        <p:grpSpPr>
          <a:xfrm rot="0">
            <a:off x="1084113" y="5113998"/>
            <a:ext cx="4910697" cy="3262599"/>
            <a:chOff x="0" y="0"/>
            <a:chExt cx="3582871" cy="2380410"/>
          </a:xfrm>
        </p:grpSpPr>
        <p:sp>
          <p:nvSpPr>
            <p:cNvPr name="Freeform 92" id="92"/>
            <p:cNvSpPr/>
            <p:nvPr/>
          </p:nvSpPr>
          <p:spPr>
            <a:xfrm flipH="false" flipV="false" rot="0">
              <a:off x="0" y="0"/>
              <a:ext cx="3582872" cy="2380410"/>
            </a:xfrm>
            <a:custGeom>
              <a:avLst/>
              <a:gdLst/>
              <a:ahLst/>
              <a:cxnLst/>
              <a:rect r="r" b="b" t="t" l="l"/>
              <a:pathLst>
                <a:path h="2380410" w="3582872">
                  <a:moveTo>
                    <a:pt x="3458411" y="59690"/>
                  </a:moveTo>
                  <a:cubicBezTo>
                    <a:pt x="3493971" y="59690"/>
                    <a:pt x="3523181" y="88900"/>
                    <a:pt x="3523181" y="124460"/>
                  </a:cubicBezTo>
                  <a:lnTo>
                    <a:pt x="3523181" y="2255950"/>
                  </a:lnTo>
                  <a:cubicBezTo>
                    <a:pt x="3523181" y="2291510"/>
                    <a:pt x="3493971" y="2320720"/>
                    <a:pt x="3458411" y="2320720"/>
                  </a:cubicBezTo>
                  <a:lnTo>
                    <a:pt x="124460" y="2320720"/>
                  </a:lnTo>
                  <a:cubicBezTo>
                    <a:pt x="88900" y="2320720"/>
                    <a:pt x="59690" y="2291510"/>
                    <a:pt x="59690" y="2255950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3458411" y="59690"/>
                  </a:lnTo>
                  <a:moveTo>
                    <a:pt x="3458411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2255950"/>
                  </a:lnTo>
                  <a:cubicBezTo>
                    <a:pt x="0" y="2324530"/>
                    <a:pt x="55880" y="2380410"/>
                    <a:pt x="124460" y="2380410"/>
                  </a:cubicBezTo>
                  <a:lnTo>
                    <a:pt x="3458411" y="2380410"/>
                  </a:lnTo>
                  <a:cubicBezTo>
                    <a:pt x="3526991" y="2380410"/>
                    <a:pt x="3582872" y="2324530"/>
                    <a:pt x="3582872" y="2255950"/>
                  </a:cubicBezTo>
                  <a:lnTo>
                    <a:pt x="3582872" y="124460"/>
                  </a:lnTo>
                  <a:cubicBezTo>
                    <a:pt x="3582871" y="55880"/>
                    <a:pt x="3526991" y="0"/>
                    <a:pt x="3458411" y="0"/>
                  </a:cubicBezTo>
                  <a:close/>
                </a:path>
              </a:pathLst>
            </a:custGeom>
            <a:solidFill>
              <a:srgbClr val="FA7545"/>
            </a:solidFill>
          </p:spPr>
        </p:sp>
      </p:grpSp>
      <p:sp>
        <p:nvSpPr>
          <p:cNvPr name="Freeform 93" id="93"/>
          <p:cNvSpPr/>
          <p:nvPr/>
        </p:nvSpPr>
        <p:spPr>
          <a:xfrm flipH="false" flipV="false" rot="0">
            <a:off x="15468484" y="9105694"/>
            <a:ext cx="2575794" cy="961336"/>
          </a:xfrm>
          <a:custGeom>
            <a:avLst/>
            <a:gdLst/>
            <a:ahLst/>
            <a:cxnLst/>
            <a:rect r="r" b="b" t="t" l="l"/>
            <a:pathLst>
              <a:path h="961336" w="2575794">
                <a:moveTo>
                  <a:pt x="0" y="0"/>
                </a:moveTo>
                <a:lnTo>
                  <a:pt x="2575794" y="0"/>
                </a:lnTo>
                <a:lnTo>
                  <a:pt x="2575794" y="961336"/>
                </a:lnTo>
                <a:lnTo>
                  <a:pt x="0" y="961336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10800000">
            <a:off x="1814333" y="3326541"/>
            <a:ext cx="8391516" cy="7267836"/>
            <a:chOff x="0" y="0"/>
            <a:chExt cx="6202680" cy="53721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202680" cy="5372100"/>
            </a:xfrm>
            <a:custGeom>
              <a:avLst/>
              <a:gdLst/>
              <a:ahLst/>
              <a:cxnLst/>
              <a:rect r="r" b="b" t="t" l="l"/>
              <a:pathLst>
                <a:path h="5372100" w="6202680">
                  <a:moveTo>
                    <a:pt x="4652010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4652010" y="5372100"/>
                  </a:lnTo>
                  <a:lnTo>
                    <a:pt x="6202680" y="2686050"/>
                  </a:lnTo>
                  <a:lnTo>
                    <a:pt x="4652010" y="0"/>
                  </a:lnTo>
                  <a:close/>
                </a:path>
              </a:pathLst>
            </a:custGeom>
            <a:solidFill>
              <a:srgbClr val="FA7545"/>
            </a:solidFill>
          </p:spPr>
        </p:sp>
      </p:grpSp>
      <p:grpSp>
        <p:nvGrpSpPr>
          <p:cNvPr name="Group 4" id="4"/>
          <p:cNvGrpSpPr/>
          <p:nvPr/>
        </p:nvGrpSpPr>
        <p:grpSpPr>
          <a:xfrm rot="-10800000">
            <a:off x="8082151" y="-307377"/>
            <a:ext cx="8391516" cy="7267836"/>
            <a:chOff x="0" y="0"/>
            <a:chExt cx="6202680" cy="53721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202680" cy="5372100"/>
            </a:xfrm>
            <a:custGeom>
              <a:avLst/>
              <a:gdLst/>
              <a:ahLst/>
              <a:cxnLst/>
              <a:rect r="r" b="b" t="t" l="l"/>
              <a:pathLst>
                <a:path h="5372100" w="6202680">
                  <a:moveTo>
                    <a:pt x="4652010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4652010" y="5372100"/>
                  </a:lnTo>
                  <a:lnTo>
                    <a:pt x="6202680" y="2686050"/>
                  </a:lnTo>
                  <a:lnTo>
                    <a:pt x="4652010" y="0"/>
                  </a:lnTo>
                  <a:close/>
                </a:path>
              </a:pathLst>
            </a:custGeom>
            <a:solidFill>
              <a:srgbClr val="0E2DAF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3342081" y="5322476"/>
            <a:ext cx="5336021" cy="3180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34"/>
              </a:lnSpc>
              <a:spcBef>
                <a:spcPct val="0"/>
              </a:spcBef>
            </a:pPr>
            <a:r>
              <a:rPr lang="en-US" sz="4524" spc="-90">
                <a:solidFill>
                  <a:srgbClr val="F6F7FC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Impulsar un modelo de conexiones más eficiente, dinámicas e innovadoras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941634" y="1964783"/>
            <a:ext cx="4672550" cy="26473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84"/>
              </a:lnSpc>
            </a:pPr>
            <a:r>
              <a:rPr lang="en-US" sz="3774" spc="18">
                <a:solidFill>
                  <a:srgbClr val="F6F7FC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No es de un catálogo de perfiles</a:t>
            </a:r>
          </a:p>
          <a:p>
            <a:pPr algn="ctr">
              <a:lnSpc>
                <a:spcPts val="5284"/>
              </a:lnSpc>
            </a:pPr>
            <a:r>
              <a:rPr lang="en-US" sz="3774" spc="18">
                <a:solidFill>
                  <a:srgbClr val="F6F7FC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 Es Plataforma de conexión interactiva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545483" y="833516"/>
            <a:ext cx="11132246" cy="99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6999" b="true">
                <a:solidFill>
                  <a:srgbClr val="1A37B2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2. Solución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5468484" y="9105694"/>
            <a:ext cx="2575794" cy="961336"/>
          </a:xfrm>
          <a:custGeom>
            <a:avLst/>
            <a:gdLst/>
            <a:ahLst/>
            <a:cxnLst/>
            <a:rect r="r" b="b" t="t" l="l"/>
            <a:pathLst>
              <a:path h="961336" w="2575794">
                <a:moveTo>
                  <a:pt x="0" y="0"/>
                </a:moveTo>
                <a:lnTo>
                  <a:pt x="2575794" y="0"/>
                </a:lnTo>
                <a:lnTo>
                  <a:pt x="2575794" y="961336"/>
                </a:lnTo>
                <a:lnTo>
                  <a:pt x="0" y="96133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905210" y="-7131410"/>
            <a:ext cx="20164510" cy="9544289"/>
            <a:chOff x="0" y="0"/>
            <a:chExt cx="11349800" cy="53721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349799" cy="5372100"/>
            </a:xfrm>
            <a:custGeom>
              <a:avLst/>
              <a:gdLst/>
              <a:ahLst/>
              <a:cxnLst/>
              <a:rect r="r" b="b" t="t" l="l"/>
              <a:pathLst>
                <a:path h="5372100" w="11349799">
                  <a:moveTo>
                    <a:pt x="9799130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9799130" y="5372100"/>
                  </a:lnTo>
                  <a:lnTo>
                    <a:pt x="11349799" y="2686050"/>
                  </a:lnTo>
                  <a:lnTo>
                    <a:pt x="9799130" y="0"/>
                  </a:lnTo>
                  <a:close/>
                </a:path>
              </a:pathLst>
            </a:custGeom>
            <a:solidFill>
              <a:srgbClr val="1A37B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028700" y="5455666"/>
            <a:ext cx="1126501" cy="975655"/>
            <a:chOff x="0" y="0"/>
            <a:chExt cx="1502001" cy="1300873"/>
          </a:xfrm>
        </p:grpSpPr>
        <p:grpSp>
          <p:nvGrpSpPr>
            <p:cNvPr name="Group 5" id="5"/>
            <p:cNvGrpSpPr/>
            <p:nvPr/>
          </p:nvGrpSpPr>
          <p:grpSpPr>
            <a:xfrm rot="-10800000">
              <a:off x="0" y="0"/>
              <a:ext cx="1502001" cy="1300873"/>
              <a:chOff x="0" y="0"/>
              <a:chExt cx="6202680" cy="5372100"/>
            </a:xfrm>
          </p:grpSpPr>
          <p:sp>
            <p:nvSpPr>
              <p:cNvPr name="Freeform 6" id="6"/>
              <p:cNvSpPr/>
              <p:nvPr/>
            </p:nvSpPr>
            <p:spPr>
              <a:xfrm flipH="false" flipV="false" rot="0">
                <a:off x="0" y="0"/>
                <a:ext cx="6202680" cy="5372100"/>
              </a:xfrm>
              <a:custGeom>
                <a:avLst/>
                <a:gdLst/>
                <a:ahLst/>
                <a:cxnLst/>
                <a:rect r="r" b="b" t="t" l="l"/>
                <a:pathLst>
                  <a:path h="5372100" w="6202680">
                    <a:moveTo>
                      <a:pt x="4652010" y="0"/>
                    </a:moveTo>
                    <a:lnTo>
                      <a:pt x="1550670" y="0"/>
                    </a:lnTo>
                    <a:lnTo>
                      <a:pt x="0" y="2686050"/>
                    </a:lnTo>
                    <a:lnTo>
                      <a:pt x="1550670" y="5372100"/>
                    </a:lnTo>
                    <a:lnTo>
                      <a:pt x="4652010" y="5372100"/>
                    </a:lnTo>
                    <a:lnTo>
                      <a:pt x="6202680" y="2686050"/>
                    </a:lnTo>
                    <a:lnTo>
                      <a:pt x="4652010" y="0"/>
                    </a:lnTo>
                    <a:close/>
                  </a:path>
                </a:pathLst>
              </a:custGeom>
              <a:solidFill>
                <a:srgbClr val="0E2DAF"/>
              </a:solidFill>
            </p:spPr>
          </p:sp>
        </p:grpSp>
        <p:sp>
          <p:nvSpPr>
            <p:cNvPr name="TextBox 7" id="7"/>
            <p:cNvSpPr txBox="true"/>
            <p:nvPr/>
          </p:nvSpPr>
          <p:spPr>
            <a:xfrm rot="0">
              <a:off x="414334" y="459941"/>
              <a:ext cx="673333" cy="609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599"/>
                </a:lnSpc>
              </a:pPr>
              <a:r>
                <a:rPr lang="en-US" b="true" sz="2999" spc="89">
                  <a:solidFill>
                    <a:srgbClr val="F6F7FC"/>
                  </a:solidFill>
                  <a:latin typeface="Fira Sans Medium Bold"/>
                  <a:ea typeface="Fira Sans Medium Bold"/>
                  <a:cs typeface="Fira Sans Medium Bold"/>
                  <a:sym typeface="Fira Sans Medium Bold"/>
                </a:rPr>
                <a:t>1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4134448" y="5455666"/>
            <a:ext cx="1126501" cy="975655"/>
            <a:chOff x="0" y="0"/>
            <a:chExt cx="1502001" cy="1300873"/>
          </a:xfrm>
        </p:grpSpPr>
        <p:grpSp>
          <p:nvGrpSpPr>
            <p:cNvPr name="Group 9" id="9"/>
            <p:cNvGrpSpPr/>
            <p:nvPr/>
          </p:nvGrpSpPr>
          <p:grpSpPr>
            <a:xfrm rot="-10800000">
              <a:off x="0" y="0"/>
              <a:ext cx="1502001" cy="1300873"/>
              <a:chOff x="0" y="0"/>
              <a:chExt cx="6202680" cy="5372100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6202680" cy="5372100"/>
              </a:xfrm>
              <a:custGeom>
                <a:avLst/>
                <a:gdLst/>
                <a:ahLst/>
                <a:cxnLst/>
                <a:rect r="r" b="b" t="t" l="l"/>
                <a:pathLst>
                  <a:path h="5372100" w="6202680">
                    <a:moveTo>
                      <a:pt x="4652010" y="0"/>
                    </a:moveTo>
                    <a:lnTo>
                      <a:pt x="1550670" y="0"/>
                    </a:lnTo>
                    <a:lnTo>
                      <a:pt x="0" y="2686050"/>
                    </a:lnTo>
                    <a:lnTo>
                      <a:pt x="1550670" y="5372100"/>
                    </a:lnTo>
                    <a:lnTo>
                      <a:pt x="4652010" y="5372100"/>
                    </a:lnTo>
                    <a:lnTo>
                      <a:pt x="6202680" y="2686050"/>
                    </a:lnTo>
                    <a:lnTo>
                      <a:pt x="4652010" y="0"/>
                    </a:lnTo>
                    <a:close/>
                  </a:path>
                </a:pathLst>
              </a:custGeom>
              <a:solidFill>
                <a:srgbClr val="0E2DAF"/>
              </a:solidFill>
            </p:spPr>
          </p:sp>
        </p:grpSp>
        <p:sp>
          <p:nvSpPr>
            <p:cNvPr name="TextBox 11" id="11"/>
            <p:cNvSpPr txBox="true"/>
            <p:nvPr/>
          </p:nvSpPr>
          <p:spPr>
            <a:xfrm rot="0">
              <a:off x="414334" y="459941"/>
              <a:ext cx="673333" cy="609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599"/>
                </a:lnSpc>
              </a:pPr>
              <a:r>
                <a:rPr lang="en-US" b="true" sz="2999" spc="89">
                  <a:solidFill>
                    <a:srgbClr val="F6F7FC"/>
                  </a:solidFill>
                  <a:latin typeface="Fira Sans Medium Bold"/>
                  <a:ea typeface="Fira Sans Medium Bold"/>
                  <a:cs typeface="Fira Sans Medium Bold"/>
                  <a:sym typeface="Fira Sans Medium Bold"/>
                </a:rPr>
                <a:t>2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7240196" y="5455666"/>
            <a:ext cx="1126501" cy="975655"/>
            <a:chOff x="0" y="0"/>
            <a:chExt cx="1502001" cy="1300873"/>
          </a:xfrm>
        </p:grpSpPr>
        <p:grpSp>
          <p:nvGrpSpPr>
            <p:cNvPr name="Group 13" id="13"/>
            <p:cNvGrpSpPr/>
            <p:nvPr/>
          </p:nvGrpSpPr>
          <p:grpSpPr>
            <a:xfrm rot="-10800000">
              <a:off x="0" y="0"/>
              <a:ext cx="1502001" cy="1300873"/>
              <a:chOff x="0" y="0"/>
              <a:chExt cx="6202680" cy="537210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6202680" cy="5372100"/>
              </a:xfrm>
              <a:custGeom>
                <a:avLst/>
                <a:gdLst/>
                <a:ahLst/>
                <a:cxnLst/>
                <a:rect r="r" b="b" t="t" l="l"/>
                <a:pathLst>
                  <a:path h="5372100" w="6202680">
                    <a:moveTo>
                      <a:pt x="4652010" y="0"/>
                    </a:moveTo>
                    <a:lnTo>
                      <a:pt x="1550670" y="0"/>
                    </a:lnTo>
                    <a:lnTo>
                      <a:pt x="0" y="2686050"/>
                    </a:lnTo>
                    <a:lnTo>
                      <a:pt x="1550670" y="5372100"/>
                    </a:lnTo>
                    <a:lnTo>
                      <a:pt x="4652010" y="5372100"/>
                    </a:lnTo>
                    <a:lnTo>
                      <a:pt x="6202680" y="2686050"/>
                    </a:lnTo>
                    <a:lnTo>
                      <a:pt x="4652010" y="0"/>
                    </a:lnTo>
                    <a:close/>
                  </a:path>
                </a:pathLst>
              </a:custGeom>
              <a:solidFill>
                <a:srgbClr val="0E2DAF"/>
              </a:solidFill>
            </p:spPr>
          </p:sp>
        </p:grpSp>
        <p:sp>
          <p:nvSpPr>
            <p:cNvPr name="TextBox 15" id="15"/>
            <p:cNvSpPr txBox="true"/>
            <p:nvPr/>
          </p:nvSpPr>
          <p:spPr>
            <a:xfrm rot="0">
              <a:off x="414334" y="459941"/>
              <a:ext cx="673333" cy="609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599"/>
                </a:lnSpc>
              </a:pPr>
              <a:r>
                <a:rPr lang="en-US" b="true" sz="2999" spc="89">
                  <a:solidFill>
                    <a:srgbClr val="F6F7FC"/>
                  </a:solidFill>
                  <a:latin typeface="Fira Sans Medium Bold"/>
                  <a:ea typeface="Fira Sans Medium Bold"/>
                  <a:cs typeface="Fira Sans Medium Bold"/>
                  <a:sym typeface="Fira Sans Medium Bold"/>
                </a:rPr>
                <a:t>3</a:t>
              </a:r>
            </a:p>
          </p:txBody>
        </p:sp>
      </p:grpSp>
      <p:sp>
        <p:nvSpPr>
          <p:cNvPr name="AutoShape 16" id="16"/>
          <p:cNvSpPr/>
          <p:nvPr/>
        </p:nvSpPr>
        <p:spPr>
          <a:xfrm rot="-10800000">
            <a:off x="2428397" y="5907775"/>
            <a:ext cx="1414996" cy="0"/>
          </a:xfrm>
          <a:prstGeom prst="line">
            <a:avLst/>
          </a:prstGeom>
          <a:ln cap="rnd" w="66675">
            <a:solidFill>
              <a:srgbClr val="FA7545"/>
            </a:solidFill>
            <a:prstDash val="sysDot"/>
            <a:headEnd type="none" len="sm" w="sm"/>
            <a:tailEnd type="none" len="sm" w="sm"/>
          </a:ln>
        </p:spPr>
      </p:sp>
      <p:sp>
        <p:nvSpPr>
          <p:cNvPr name="AutoShape 17" id="17"/>
          <p:cNvSpPr/>
          <p:nvPr/>
        </p:nvSpPr>
        <p:spPr>
          <a:xfrm rot="-10800000">
            <a:off x="8630112" y="5907775"/>
            <a:ext cx="1414996" cy="0"/>
          </a:xfrm>
          <a:prstGeom prst="line">
            <a:avLst/>
          </a:prstGeom>
          <a:ln cap="rnd" w="66675">
            <a:solidFill>
              <a:srgbClr val="FA7545"/>
            </a:solidFill>
            <a:prstDash val="sysDot"/>
            <a:headEnd type="none" len="sm" w="sm"/>
            <a:tailEnd type="none" len="sm" w="sm"/>
          </a:ln>
        </p:spPr>
      </p:sp>
      <p:sp>
        <p:nvSpPr>
          <p:cNvPr name="AutoShape 18" id="18"/>
          <p:cNvSpPr/>
          <p:nvPr/>
        </p:nvSpPr>
        <p:spPr>
          <a:xfrm rot="-10800000">
            <a:off x="5571567" y="5907775"/>
            <a:ext cx="1414996" cy="0"/>
          </a:xfrm>
          <a:prstGeom prst="line">
            <a:avLst/>
          </a:prstGeom>
          <a:ln cap="rnd" w="66675">
            <a:solidFill>
              <a:srgbClr val="FA7545"/>
            </a:solidFill>
            <a:prstDash val="sysDot"/>
            <a:headEnd type="none" len="sm" w="sm"/>
            <a:tailEnd type="none" len="sm" w="sm"/>
          </a:ln>
        </p:spPr>
      </p:sp>
      <p:grpSp>
        <p:nvGrpSpPr>
          <p:cNvPr name="Group 19" id="19"/>
          <p:cNvGrpSpPr/>
          <p:nvPr/>
        </p:nvGrpSpPr>
        <p:grpSpPr>
          <a:xfrm rot="0">
            <a:off x="10396334" y="5421700"/>
            <a:ext cx="1126501" cy="975655"/>
            <a:chOff x="0" y="0"/>
            <a:chExt cx="1502001" cy="1300873"/>
          </a:xfrm>
        </p:grpSpPr>
        <p:grpSp>
          <p:nvGrpSpPr>
            <p:cNvPr name="Group 20" id="20"/>
            <p:cNvGrpSpPr/>
            <p:nvPr/>
          </p:nvGrpSpPr>
          <p:grpSpPr>
            <a:xfrm rot="-10800000">
              <a:off x="0" y="0"/>
              <a:ext cx="1502001" cy="1300873"/>
              <a:chOff x="0" y="0"/>
              <a:chExt cx="6202680" cy="5372100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6202680" cy="5372100"/>
              </a:xfrm>
              <a:custGeom>
                <a:avLst/>
                <a:gdLst/>
                <a:ahLst/>
                <a:cxnLst/>
                <a:rect r="r" b="b" t="t" l="l"/>
                <a:pathLst>
                  <a:path h="5372100" w="6202680">
                    <a:moveTo>
                      <a:pt x="4652010" y="0"/>
                    </a:moveTo>
                    <a:lnTo>
                      <a:pt x="1550670" y="0"/>
                    </a:lnTo>
                    <a:lnTo>
                      <a:pt x="0" y="2686050"/>
                    </a:lnTo>
                    <a:lnTo>
                      <a:pt x="1550670" y="5372100"/>
                    </a:lnTo>
                    <a:lnTo>
                      <a:pt x="4652010" y="5372100"/>
                    </a:lnTo>
                    <a:lnTo>
                      <a:pt x="6202680" y="2686050"/>
                    </a:lnTo>
                    <a:lnTo>
                      <a:pt x="4652010" y="0"/>
                    </a:lnTo>
                    <a:close/>
                  </a:path>
                </a:pathLst>
              </a:custGeom>
              <a:solidFill>
                <a:srgbClr val="0E2DAF"/>
              </a:solidFill>
            </p:spPr>
          </p:sp>
        </p:grpSp>
        <p:sp>
          <p:nvSpPr>
            <p:cNvPr name="TextBox 22" id="22"/>
            <p:cNvSpPr txBox="true"/>
            <p:nvPr/>
          </p:nvSpPr>
          <p:spPr>
            <a:xfrm rot="0">
              <a:off x="414334" y="459941"/>
              <a:ext cx="673333" cy="609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599"/>
                </a:lnSpc>
              </a:pPr>
              <a:r>
                <a:rPr lang="en-US" b="true" sz="2999" spc="89">
                  <a:solidFill>
                    <a:srgbClr val="F6F7FC"/>
                  </a:solidFill>
                  <a:latin typeface="Fira Sans Medium Bold"/>
                  <a:ea typeface="Fira Sans Medium Bold"/>
                  <a:cs typeface="Fira Sans Medium Bold"/>
                  <a:sym typeface="Fira Sans Medium Bold"/>
                </a:rPr>
                <a:t>4</a:t>
              </a:r>
            </a:p>
          </p:txBody>
        </p:sp>
      </p:grpSp>
      <p:sp>
        <p:nvSpPr>
          <p:cNvPr name="AutoShape 23" id="23"/>
          <p:cNvSpPr/>
          <p:nvPr/>
        </p:nvSpPr>
        <p:spPr>
          <a:xfrm rot="-10800000">
            <a:off x="11817507" y="5907775"/>
            <a:ext cx="1414996" cy="0"/>
          </a:xfrm>
          <a:prstGeom prst="line">
            <a:avLst/>
          </a:prstGeom>
          <a:ln cap="rnd" w="66675">
            <a:solidFill>
              <a:srgbClr val="FA7545"/>
            </a:solidFill>
            <a:prstDash val="sysDot"/>
            <a:headEnd type="none" len="sm" w="sm"/>
            <a:tailEnd type="none" len="sm" w="sm"/>
          </a:ln>
        </p:spPr>
      </p:sp>
      <p:grpSp>
        <p:nvGrpSpPr>
          <p:cNvPr name="Group 24" id="24"/>
          <p:cNvGrpSpPr/>
          <p:nvPr/>
        </p:nvGrpSpPr>
        <p:grpSpPr>
          <a:xfrm rot="0">
            <a:off x="13583729" y="5421700"/>
            <a:ext cx="1126501" cy="975655"/>
            <a:chOff x="0" y="0"/>
            <a:chExt cx="1502001" cy="1300873"/>
          </a:xfrm>
        </p:grpSpPr>
        <p:grpSp>
          <p:nvGrpSpPr>
            <p:cNvPr name="Group 25" id="25"/>
            <p:cNvGrpSpPr/>
            <p:nvPr/>
          </p:nvGrpSpPr>
          <p:grpSpPr>
            <a:xfrm rot="-10800000">
              <a:off x="0" y="0"/>
              <a:ext cx="1502001" cy="1300873"/>
              <a:chOff x="0" y="0"/>
              <a:chExt cx="6202680" cy="5372100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6202680" cy="5372100"/>
              </a:xfrm>
              <a:custGeom>
                <a:avLst/>
                <a:gdLst/>
                <a:ahLst/>
                <a:cxnLst/>
                <a:rect r="r" b="b" t="t" l="l"/>
                <a:pathLst>
                  <a:path h="5372100" w="6202680">
                    <a:moveTo>
                      <a:pt x="4652010" y="0"/>
                    </a:moveTo>
                    <a:lnTo>
                      <a:pt x="1550670" y="0"/>
                    </a:lnTo>
                    <a:lnTo>
                      <a:pt x="0" y="2686050"/>
                    </a:lnTo>
                    <a:lnTo>
                      <a:pt x="1550670" y="5372100"/>
                    </a:lnTo>
                    <a:lnTo>
                      <a:pt x="4652010" y="5372100"/>
                    </a:lnTo>
                    <a:lnTo>
                      <a:pt x="6202680" y="2686050"/>
                    </a:lnTo>
                    <a:lnTo>
                      <a:pt x="4652010" y="0"/>
                    </a:lnTo>
                    <a:close/>
                  </a:path>
                </a:pathLst>
              </a:custGeom>
              <a:solidFill>
                <a:srgbClr val="0E2DAF"/>
              </a:solidFill>
            </p:spPr>
          </p:sp>
        </p:grpSp>
        <p:sp>
          <p:nvSpPr>
            <p:cNvPr name="TextBox 27" id="27"/>
            <p:cNvSpPr txBox="true"/>
            <p:nvPr/>
          </p:nvSpPr>
          <p:spPr>
            <a:xfrm rot="0">
              <a:off x="414334" y="459941"/>
              <a:ext cx="673333" cy="609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599"/>
                </a:lnSpc>
              </a:pPr>
              <a:r>
                <a:rPr lang="en-US" b="true" sz="2999" spc="89">
                  <a:solidFill>
                    <a:srgbClr val="F6F7FC"/>
                  </a:solidFill>
                  <a:latin typeface="Fira Sans Medium Bold"/>
                  <a:ea typeface="Fira Sans Medium Bold"/>
                  <a:cs typeface="Fira Sans Medium Bold"/>
                  <a:sym typeface="Fira Sans Medium Bold"/>
                </a:rPr>
                <a:t>5</a:t>
              </a:r>
            </a:p>
          </p:txBody>
        </p:sp>
      </p:grpSp>
      <p:sp>
        <p:nvSpPr>
          <p:cNvPr name="AutoShape 28" id="28"/>
          <p:cNvSpPr/>
          <p:nvPr/>
        </p:nvSpPr>
        <p:spPr>
          <a:xfrm rot="-10800000">
            <a:off x="14882945" y="5907775"/>
            <a:ext cx="1414996" cy="0"/>
          </a:xfrm>
          <a:prstGeom prst="line">
            <a:avLst/>
          </a:prstGeom>
          <a:ln cap="rnd" w="66675">
            <a:solidFill>
              <a:srgbClr val="FA7545"/>
            </a:solidFill>
            <a:prstDash val="sysDot"/>
            <a:headEnd type="none" len="sm" w="sm"/>
            <a:tailEnd type="none" len="sm" w="sm"/>
          </a:ln>
        </p:spPr>
      </p:sp>
      <p:grpSp>
        <p:nvGrpSpPr>
          <p:cNvPr name="Group 29" id="29"/>
          <p:cNvGrpSpPr/>
          <p:nvPr/>
        </p:nvGrpSpPr>
        <p:grpSpPr>
          <a:xfrm rot="0">
            <a:off x="16649168" y="5421700"/>
            <a:ext cx="1126501" cy="975655"/>
            <a:chOff x="0" y="0"/>
            <a:chExt cx="1502001" cy="1300873"/>
          </a:xfrm>
        </p:grpSpPr>
        <p:grpSp>
          <p:nvGrpSpPr>
            <p:cNvPr name="Group 30" id="30"/>
            <p:cNvGrpSpPr/>
            <p:nvPr/>
          </p:nvGrpSpPr>
          <p:grpSpPr>
            <a:xfrm rot="-10800000">
              <a:off x="0" y="0"/>
              <a:ext cx="1502001" cy="1300873"/>
              <a:chOff x="0" y="0"/>
              <a:chExt cx="6202680" cy="5372100"/>
            </a:xfrm>
          </p:grpSpPr>
          <p:sp>
            <p:nvSpPr>
              <p:cNvPr name="Freeform 31" id="31"/>
              <p:cNvSpPr/>
              <p:nvPr/>
            </p:nvSpPr>
            <p:spPr>
              <a:xfrm flipH="false" flipV="false" rot="0">
                <a:off x="0" y="0"/>
                <a:ext cx="6202680" cy="5372100"/>
              </a:xfrm>
              <a:custGeom>
                <a:avLst/>
                <a:gdLst/>
                <a:ahLst/>
                <a:cxnLst/>
                <a:rect r="r" b="b" t="t" l="l"/>
                <a:pathLst>
                  <a:path h="5372100" w="6202680">
                    <a:moveTo>
                      <a:pt x="4652010" y="0"/>
                    </a:moveTo>
                    <a:lnTo>
                      <a:pt x="1550670" y="0"/>
                    </a:lnTo>
                    <a:lnTo>
                      <a:pt x="0" y="2686050"/>
                    </a:lnTo>
                    <a:lnTo>
                      <a:pt x="1550670" y="5372100"/>
                    </a:lnTo>
                    <a:lnTo>
                      <a:pt x="4652010" y="5372100"/>
                    </a:lnTo>
                    <a:lnTo>
                      <a:pt x="6202680" y="2686050"/>
                    </a:lnTo>
                    <a:lnTo>
                      <a:pt x="4652010" y="0"/>
                    </a:lnTo>
                    <a:close/>
                  </a:path>
                </a:pathLst>
              </a:custGeom>
              <a:solidFill>
                <a:srgbClr val="0E2DAF"/>
              </a:solidFill>
            </p:spPr>
          </p:sp>
        </p:grpSp>
        <p:sp>
          <p:nvSpPr>
            <p:cNvPr name="TextBox 32" id="32"/>
            <p:cNvSpPr txBox="true"/>
            <p:nvPr/>
          </p:nvSpPr>
          <p:spPr>
            <a:xfrm rot="0">
              <a:off x="414334" y="459941"/>
              <a:ext cx="673333" cy="609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599"/>
                </a:lnSpc>
              </a:pPr>
              <a:r>
                <a:rPr lang="en-US" sz="2999" spc="89">
                  <a:solidFill>
                    <a:srgbClr val="F6F7FC"/>
                  </a:solidFill>
                  <a:latin typeface="Fira Sans Medium"/>
                  <a:ea typeface="Fira Sans Medium"/>
                  <a:cs typeface="Fira Sans Medium"/>
                  <a:sym typeface="Fira Sans Medium"/>
                </a:rPr>
                <a:t>6</a:t>
              </a:r>
            </a:p>
          </p:txBody>
        </p:sp>
      </p:grpSp>
      <p:sp>
        <p:nvSpPr>
          <p:cNvPr name="TextBox 33" id="33"/>
          <p:cNvSpPr txBox="true"/>
          <p:nvPr/>
        </p:nvSpPr>
        <p:spPr>
          <a:xfrm rot="0">
            <a:off x="461394" y="3258053"/>
            <a:ext cx="9102654" cy="457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70"/>
              </a:lnSpc>
            </a:pPr>
            <a:r>
              <a:rPr lang="en-US" b="true" sz="2975" spc="89">
                <a:solidFill>
                  <a:srgbClr val="1A37B2"/>
                </a:solidFill>
                <a:latin typeface="Fira Sans Bold Bold"/>
                <a:ea typeface="Fira Sans Bold Bold"/>
                <a:cs typeface="Fira Sans Bold Bold"/>
                <a:sym typeface="Fira Sans Bold Bold"/>
              </a:rPr>
              <a:t>Nuestra hoja de ruta para los próximos 18 meses</a:t>
            </a:r>
          </a:p>
        </p:txBody>
      </p:sp>
      <p:grpSp>
        <p:nvGrpSpPr>
          <p:cNvPr name="Group 34" id="34"/>
          <p:cNvGrpSpPr/>
          <p:nvPr/>
        </p:nvGrpSpPr>
        <p:grpSpPr>
          <a:xfrm rot="0">
            <a:off x="461394" y="6793103"/>
            <a:ext cx="2585583" cy="1303019"/>
            <a:chOff x="0" y="0"/>
            <a:chExt cx="3447444" cy="1737359"/>
          </a:xfrm>
        </p:grpSpPr>
        <p:sp>
          <p:nvSpPr>
            <p:cNvPr name="TextBox 35" id="35"/>
            <p:cNvSpPr txBox="true"/>
            <p:nvPr/>
          </p:nvSpPr>
          <p:spPr>
            <a:xfrm rot="0">
              <a:off x="0" y="-57150"/>
              <a:ext cx="3447444" cy="11408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500"/>
                </a:lnSpc>
              </a:pPr>
              <a:r>
                <a:rPr lang="en-US" sz="2500" spc="12">
                  <a:solidFill>
                    <a:srgbClr val="1A37B2"/>
                  </a:solidFill>
                  <a:latin typeface="Fira Sans Light"/>
                  <a:ea typeface="Fira Sans Light"/>
                  <a:cs typeface="Fira Sans Light"/>
                  <a:sym typeface="Fira Sans Light"/>
                </a:rPr>
                <a:t>Validación de la necesidad</a:t>
              </a:r>
            </a:p>
          </p:txBody>
        </p:sp>
        <p:sp>
          <p:nvSpPr>
            <p:cNvPr name="TextBox 36" id="36"/>
            <p:cNvSpPr txBox="true"/>
            <p:nvPr/>
          </p:nvSpPr>
          <p:spPr>
            <a:xfrm rot="0">
              <a:off x="0" y="1367366"/>
              <a:ext cx="3447444" cy="3742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380"/>
                </a:lnSpc>
              </a:pPr>
            </a:p>
          </p:txBody>
        </p:sp>
      </p:grpSp>
      <p:grpSp>
        <p:nvGrpSpPr>
          <p:cNvPr name="Group 37" id="37"/>
          <p:cNvGrpSpPr/>
          <p:nvPr/>
        </p:nvGrpSpPr>
        <p:grpSpPr>
          <a:xfrm rot="0">
            <a:off x="3567420" y="6793103"/>
            <a:ext cx="2585583" cy="1330960"/>
            <a:chOff x="0" y="0"/>
            <a:chExt cx="3447444" cy="1774613"/>
          </a:xfrm>
        </p:grpSpPr>
        <p:sp>
          <p:nvSpPr>
            <p:cNvPr name="TextBox 38" id="38"/>
            <p:cNvSpPr txBox="true"/>
            <p:nvPr/>
          </p:nvSpPr>
          <p:spPr>
            <a:xfrm rot="0">
              <a:off x="0" y="-57150"/>
              <a:ext cx="3447444" cy="118829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640"/>
                </a:lnSpc>
              </a:pPr>
              <a:r>
                <a:rPr lang="en-US" sz="2600" spc="13">
                  <a:solidFill>
                    <a:srgbClr val="1A37B2"/>
                  </a:solidFill>
                  <a:latin typeface="Fira Sans Light"/>
                  <a:ea typeface="Fira Sans Light"/>
                  <a:cs typeface="Fira Sans Light"/>
                  <a:sym typeface="Fira Sans Light"/>
                </a:rPr>
                <a:t>Lanzamiento de MVP</a:t>
              </a:r>
            </a:p>
          </p:txBody>
        </p:sp>
        <p:sp>
          <p:nvSpPr>
            <p:cNvPr name="TextBox 39" id="39"/>
            <p:cNvSpPr txBox="true"/>
            <p:nvPr/>
          </p:nvSpPr>
          <p:spPr>
            <a:xfrm rot="0">
              <a:off x="0" y="1404620"/>
              <a:ext cx="3447444" cy="3742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380"/>
                </a:lnSpc>
              </a:pPr>
            </a:p>
          </p:txBody>
        </p:sp>
      </p:grpSp>
      <p:grpSp>
        <p:nvGrpSpPr>
          <p:cNvPr name="Group 40" id="40"/>
          <p:cNvGrpSpPr/>
          <p:nvPr/>
        </p:nvGrpSpPr>
        <p:grpSpPr>
          <a:xfrm rot="0">
            <a:off x="6606649" y="6841069"/>
            <a:ext cx="2585583" cy="1788160"/>
            <a:chOff x="0" y="0"/>
            <a:chExt cx="3447444" cy="2384213"/>
          </a:xfrm>
        </p:grpSpPr>
        <p:sp>
          <p:nvSpPr>
            <p:cNvPr name="TextBox 41" id="41"/>
            <p:cNvSpPr txBox="true"/>
            <p:nvPr/>
          </p:nvSpPr>
          <p:spPr>
            <a:xfrm rot="0">
              <a:off x="0" y="-57150"/>
              <a:ext cx="3447444" cy="179789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640"/>
                </a:lnSpc>
              </a:pPr>
              <a:r>
                <a:rPr lang="en-US" sz="2600" spc="13">
                  <a:solidFill>
                    <a:srgbClr val="1A37B2"/>
                  </a:solidFill>
                  <a:latin typeface="Fira Sans Light"/>
                  <a:ea typeface="Fira Sans Light"/>
                  <a:cs typeface="Fira Sans Light"/>
                  <a:sym typeface="Fira Sans Light"/>
                </a:rPr>
                <a:t>Captación de Primeros usuarios</a:t>
              </a:r>
            </a:p>
          </p:txBody>
        </p:sp>
        <p:sp>
          <p:nvSpPr>
            <p:cNvPr name="TextBox 42" id="42"/>
            <p:cNvSpPr txBox="true"/>
            <p:nvPr/>
          </p:nvSpPr>
          <p:spPr>
            <a:xfrm rot="0">
              <a:off x="0" y="2014220"/>
              <a:ext cx="3447444" cy="3742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380"/>
                </a:lnSpc>
              </a:pPr>
            </a:p>
          </p:txBody>
        </p:sp>
      </p:grpSp>
      <p:grpSp>
        <p:nvGrpSpPr>
          <p:cNvPr name="Group 43" id="43"/>
          <p:cNvGrpSpPr/>
          <p:nvPr/>
        </p:nvGrpSpPr>
        <p:grpSpPr>
          <a:xfrm rot="0">
            <a:off x="9712688" y="6841069"/>
            <a:ext cx="2585583" cy="1330960"/>
            <a:chOff x="0" y="0"/>
            <a:chExt cx="3447444" cy="1774613"/>
          </a:xfrm>
        </p:grpSpPr>
        <p:sp>
          <p:nvSpPr>
            <p:cNvPr name="TextBox 44" id="44"/>
            <p:cNvSpPr txBox="true"/>
            <p:nvPr/>
          </p:nvSpPr>
          <p:spPr>
            <a:xfrm rot="0">
              <a:off x="0" y="-57150"/>
              <a:ext cx="3447444" cy="118829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640"/>
                </a:lnSpc>
              </a:pPr>
              <a:r>
                <a:rPr lang="en-US" sz="2600" spc="13">
                  <a:solidFill>
                    <a:srgbClr val="1A37B2"/>
                  </a:solidFill>
                  <a:latin typeface="Fira Sans Light"/>
                  <a:ea typeface="Fira Sans Light"/>
                  <a:cs typeface="Fira Sans Light"/>
                  <a:sym typeface="Fira Sans Light"/>
                </a:rPr>
                <a:t>Captación de inversión</a:t>
              </a:r>
            </a:p>
          </p:txBody>
        </p:sp>
        <p:sp>
          <p:nvSpPr>
            <p:cNvPr name="TextBox 45" id="45"/>
            <p:cNvSpPr txBox="true"/>
            <p:nvPr/>
          </p:nvSpPr>
          <p:spPr>
            <a:xfrm rot="0">
              <a:off x="0" y="1404620"/>
              <a:ext cx="3447444" cy="3742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380"/>
                </a:lnSpc>
              </a:pPr>
            </a:p>
          </p:txBody>
        </p:sp>
      </p:grpSp>
      <p:grpSp>
        <p:nvGrpSpPr>
          <p:cNvPr name="Group 46" id="46"/>
          <p:cNvGrpSpPr/>
          <p:nvPr/>
        </p:nvGrpSpPr>
        <p:grpSpPr>
          <a:xfrm rot="0">
            <a:off x="15820909" y="6793103"/>
            <a:ext cx="2585583" cy="1330960"/>
            <a:chOff x="0" y="0"/>
            <a:chExt cx="3447444" cy="1774613"/>
          </a:xfrm>
        </p:grpSpPr>
        <p:sp>
          <p:nvSpPr>
            <p:cNvPr name="TextBox 47" id="47"/>
            <p:cNvSpPr txBox="true"/>
            <p:nvPr/>
          </p:nvSpPr>
          <p:spPr>
            <a:xfrm rot="0">
              <a:off x="0" y="-57150"/>
              <a:ext cx="3447444" cy="118829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640"/>
                </a:lnSpc>
              </a:pPr>
              <a:r>
                <a:rPr lang="en-US" sz="2600" spc="13">
                  <a:solidFill>
                    <a:srgbClr val="1A37B2"/>
                  </a:solidFill>
                  <a:latin typeface="Fira Sans Light"/>
                  <a:ea typeface="Fira Sans Light"/>
                  <a:cs typeface="Fira Sans Light"/>
                  <a:sym typeface="Fira Sans Light"/>
                </a:rPr>
                <a:t>Iniciar la monetización</a:t>
              </a:r>
            </a:p>
          </p:txBody>
        </p:sp>
        <p:sp>
          <p:nvSpPr>
            <p:cNvPr name="TextBox 48" id="48"/>
            <p:cNvSpPr txBox="true"/>
            <p:nvPr/>
          </p:nvSpPr>
          <p:spPr>
            <a:xfrm rot="0">
              <a:off x="0" y="1404620"/>
              <a:ext cx="3447444" cy="3742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380"/>
                </a:lnSpc>
              </a:pPr>
            </a:p>
          </p:txBody>
        </p:sp>
      </p:grpSp>
      <p:grpSp>
        <p:nvGrpSpPr>
          <p:cNvPr name="Group 49" id="49"/>
          <p:cNvGrpSpPr/>
          <p:nvPr/>
        </p:nvGrpSpPr>
        <p:grpSpPr>
          <a:xfrm rot="0">
            <a:off x="12778127" y="6841069"/>
            <a:ext cx="2585583" cy="1330960"/>
            <a:chOff x="0" y="0"/>
            <a:chExt cx="3447444" cy="1774613"/>
          </a:xfrm>
        </p:grpSpPr>
        <p:sp>
          <p:nvSpPr>
            <p:cNvPr name="TextBox 50" id="50"/>
            <p:cNvSpPr txBox="true"/>
            <p:nvPr/>
          </p:nvSpPr>
          <p:spPr>
            <a:xfrm rot="0">
              <a:off x="0" y="-57150"/>
              <a:ext cx="3447444" cy="118829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640"/>
                </a:lnSpc>
              </a:pPr>
              <a:r>
                <a:rPr lang="en-US" sz="2600" spc="13">
                  <a:solidFill>
                    <a:srgbClr val="1A37B2"/>
                  </a:solidFill>
                  <a:latin typeface="Fira Sans Light"/>
                  <a:ea typeface="Fira Sans Light"/>
                  <a:cs typeface="Fira Sans Light"/>
                  <a:sym typeface="Fira Sans Light"/>
                </a:rPr>
                <a:t>Desarrollo de la plataforma</a:t>
              </a:r>
            </a:p>
          </p:txBody>
        </p:sp>
        <p:sp>
          <p:nvSpPr>
            <p:cNvPr name="TextBox 51" id="51"/>
            <p:cNvSpPr txBox="true"/>
            <p:nvPr/>
          </p:nvSpPr>
          <p:spPr>
            <a:xfrm rot="0">
              <a:off x="0" y="1404620"/>
              <a:ext cx="3447444" cy="3742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380"/>
                </a:lnSpc>
              </a:pPr>
            </a:p>
          </p:txBody>
        </p:sp>
      </p:grpSp>
      <p:sp>
        <p:nvSpPr>
          <p:cNvPr name="TextBox 52" id="52"/>
          <p:cNvSpPr txBox="true"/>
          <p:nvPr/>
        </p:nvSpPr>
        <p:spPr>
          <a:xfrm rot="0">
            <a:off x="3390616" y="4467728"/>
            <a:ext cx="2614166" cy="448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</a:pPr>
            <a:r>
              <a:rPr lang="en-US" b="true" sz="2599">
                <a:solidFill>
                  <a:srgbClr val="1A37B2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Diciembre 2024</a:t>
            </a:r>
          </a:p>
        </p:txBody>
      </p:sp>
      <p:sp>
        <p:nvSpPr>
          <p:cNvPr name="TextBox 53" id="53"/>
          <p:cNvSpPr txBox="true"/>
          <p:nvPr/>
        </p:nvSpPr>
        <p:spPr>
          <a:xfrm rot="0">
            <a:off x="15820909" y="4206108"/>
            <a:ext cx="2411959" cy="905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</a:pPr>
            <a:r>
              <a:rPr lang="en-US" b="true" sz="2599">
                <a:solidFill>
                  <a:srgbClr val="1A37B2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Septiembre 2025</a:t>
            </a:r>
          </a:p>
        </p:txBody>
      </p:sp>
      <p:sp>
        <p:nvSpPr>
          <p:cNvPr name="TextBox 54" id="54"/>
          <p:cNvSpPr txBox="true"/>
          <p:nvPr/>
        </p:nvSpPr>
        <p:spPr>
          <a:xfrm rot="0">
            <a:off x="177711" y="4434708"/>
            <a:ext cx="2828479" cy="448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</a:pPr>
            <a:r>
              <a:rPr lang="en-US" b="true" sz="2599">
                <a:solidFill>
                  <a:srgbClr val="1A37B2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Septiembre  2024</a:t>
            </a:r>
          </a:p>
        </p:txBody>
      </p:sp>
      <p:sp>
        <p:nvSpPr>
          <p:cNvPr name="TextBox 55" id="55"/>
          <p:cNvSpPr txBox="true"/>
          <p:nvPr/>
        </p:nvSpPr>
        <p:spPr>
          <a:xfrm rot="0">
            <a:off x="1545483" y="833516"/>
            <a:ext cx="11132246" cy="99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6999" b="true">
                <a:solidFill>
                  <a:srgbClr val="F6F7FC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2. Solución: Roadmap</a:t>
            </a:r>
          </a:p>
        </p:txBody>
      </p:sp>
      <p:sp>
        <p:nvSpPr>
          <p:cNvPr name="Freeform 56" id="56"/>
          <p:cNvSpPr/>
          <p:nvPr/>
        </p:nvSpPr>
        <p:spPr>
          <a:xfrm flipH="false" flipV="false" rot="0">
            <a:off x="15468484" y="9105694"/>
            <a:ext cx="2575794" cy="961336"/>
          </a:xfrm>
          <a:custGeom>
            <a:avLst/>
            <a:gdLst/>
            <a:ahLst/>
            <a:cxnLst/>
            <a:rect r="r" b="b" t="t" l="l"/>
            <a:pathLst>
              <a:path h="961336" w="2575794">
                <a:moveTo>
                  <a:pt x="0" y="0"/>
                </a:moveTo>
                <a:lnTo>
                  <a:pt x="2575794" y="0"/>
                </a:lnTo>
                <a:lnTo>
                  <a:pt x="2575794" y="961336"/>
                </a:lnTo>
                <a:lnTo>
                  <a:pt x="0" y="96133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552953" y="2212429"/>
            <a:ext cx="3500559" cy="6632835"/>
            <a:chOff x="0" y="0"/>
            <a:chExt cx="921958" cy="174692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21958" cy="1746920"/>
            </a:xfrm>
            <a:custGeom>
              <a:avLst/>
              <a:gdLst/>
              <a:ahLst/>
              <a:cxnLst/>
              <a:rect r="r" b="b" t="t" l="l"/>
              <a:pathLst>
                <a:path h="1746920" w="921958">
                  <a:moveTo>
                    <a:pt x="57502" y="0"/>
                  </a:moveTo>
                  <a:lnTo>
                    <a:pt x="864456" y="0"/>
                  </a:lnTo>
                  <a:cubicBezTo>
                    <a:pt x="879706" y="0"/>
                    <a:pt x="894332" y="6058"/>
                    <a:pt x="905116" y="16842"/>
                  </a:cubicBezTo>
                  <a:cubicBezTo>
                    <a:pt x="915900" y="27626"/>
                    <a:pt x="921958" y="42252"/>
                    <a:pt x="921958" y="57502"/>
                  </a:cubicBezTo>
                  <a:lnTo>
                    <a:pt x="921958" y="1689417"/>
                  </a:lnTo>
                  <a:cubicBezTo>
                    <a:pt x="921958" y="1704668"/>
                    <a:pt x="915900" y="1719294"/>
                    <a:pt x="905116" y="1730078"/>
                  </a:cubicBezTo>
                  <a:cubicBezTo>
                    <a:pt x="894332" y="1740861"/>
                    <a:pt x="879706" y="1746920"/>
                    <a:pt x="864456" y="1746920"/>
                  </a:cubicBezTo>
                  <a:lnTo>
                    <a:pt x="57502" y="1746920"/>
                  </a:lnTo>
                  <a:cubicBezTo>
                    <a:pt x="42252" y="1746920"/>
                    <a:pt x="27626" y="1740861"/>
                    <a:pt x="16842" y="1730078"/>
                  </a:cubicBezTo>
                  <a:cubicBezTo>
                    <a:pt x="6058" y="1719294"/>
                    <a:pt x="0" y="1704668"/>
                    <a:pt x="0" y="1689417"/>
                  </a:cubicBezTo>
                  <a:lnTo>
                    <a:pt x="0" y="57502"/>
                  </a:lnTo>
                  <a:cubicBezTo>
                    <a:pt x="0" y="42252"/>
                    <a:pt x="6058" y="27626"/>
                    <a:pt x="16842" y="16842"/>
                  </a:cubicBezTo>
                  <a:cubicBezTo>
                    <a:pt x="27626" y="6058"/>
                    <a:pt x="42252" y="0"/>
                    <a:pt x="57502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rnd">
              <a:solidFill>
                <a:srgbClr val="FA7545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921958" cy="18040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299919" y="2212429"/>
            <a:ext cx="3500559" cy="6632835"/>
            <a:chOff x="0" y="0"/>
            <a:chExt cx="921958" cy="174692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921958" cy="1746920"/>
            </a:xfrm>
            <a:custGeom>
              <a:avLst/>
              <a:gdLst/>
              <a:ahLst/>
              <a:cxnLst/>
              <a:rect r="r" b="b" t="t" l="l"/>
              <a:pathLst>
                <a:path h="1746920" w="921958">
                  <a:moveTo>
                    <a:pt x="57502" y="0"/>
                  </a:moveTo>
                  <a:lnTo>
                    <a:pt x="864456" y="0"/>
                  </a:lnTo>
                  <a:cubicBezTo>
                    <a:pt x="879706" y="0"/>
                    <a:pt x="894332" y="6058"/>
                    <a:pt x="905116" y="16842"/>
                  </a:cubicBezTo>
                  <a:cubicBezTo>
                    <a:pt x="915900" y="27626"/>
                    <a:pt x="921958" y="42252"/>
                    <a:pt x="921958" y="57502"/>
                  </a:cubicBezTo>
                  <a:lnTo>
                    <a:pt x="921958" y="1689417"/>
                  </a:lnTo>
                  <a:cubicBezTo>
                    <a:pt x="921958" y="1704668"/>
                    <a:pt x="915900" y="1719294"/>
                    <a:pt x="905116" y="1730078"/>
                  </a:cubicBezTo>
                  <a:cubicBezTo>
                    <a:pt x="894332" y="1740861"/>
                    <a:pt x="879706" y="1746920"/>
                    <a:pt x="864456" y="1746920"/>
                  </a:cubicBezTo>
                  <a:lnTo>
                    <a:pt x="57502" y="1746920"/>
                  </a:lnTo>
                  <a:cubicBezTo>
                    <a:pt x="42252" y="1746920"/>
                    <a:pt x="27626" y="1740861"/>
                    <a:pt x="16842" y="1730078"/>
                  </a:cubicBezTo>
                  <a:cubicBezTo>
                    <a:pt x="6058" y="1719294"/>
                    <a:pt x="0" y="1704668"/>
                    <a:pt x="0" y="1689417"/>
                  </a:cubicBezTo>
                  <a:lnTo>
                    <a:pt x="0" y="57502"/>
                  </a:lnTo>
                  <a:cubicBezTo>
                    <a:pt x="0" y="42252"/>
                    <a:pt x="6058" y="27626"/>
                    <a:pt x="16842" y="16842"/>
                  </a:cubicBezTo>
                  <a:cubicBezTo>
                    <a:pt x="27626" y="6058"/>
                    <a:pt x="42252" y="0"/>
                    <a:pt x="57502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rnd">
              <a:solidFill>
                <a:srgbClr val="FA7545"/>
              </a:solidFill>
              <a:prstDash val="solid"/>
              <a:round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57150"/>
              <a:ext cx="921958" cy="18040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9520238" y="2212429"/>
            <a:ext cx="3500559" cy="6632835"/>
            <a:chOff x="0" y="0"/>
            <a:chExt cx="921958" cy="174692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921958" cy="1746920"/>
            </a:xfrm>
            <a:custGeom>
              <a:avLst/>
              <a:gdLst/>
              <a:ahLst/>
              <a:cxnLst/>
              <a:rect r="r" b="b" t="t" l="l"/>
              <a:pathLst>
                <a:path h="1746920" w="921958">
                  <a:moveTo>
                    <a:pt x="57502" y="0"/>
                  </a:moveTo>
                  <a:lnTo>
                    <a:pt x="864456" y="0"/>
                  </a:lnTo>
                  <a:cubicBezTo>
                    <a:pt x="879706" y="0"/>
                    <a:pt x="894332" y="6058"/>
                    <a:pt x="905116" y="16842"/>
                  </a:cubicBezTo>
                  <a:cubicBezTo>
                    <a:pt x="915900" y="27626"/>
                    <a:pt x="921958" y="42252"/>
                    <a:pt x="921958" y="57502"/>
                  </a:cubicBezTo>
                  <a:lnTo>
                    <a:pt x="921958" y="1689417"/>
                  </a:lnTo>
                  <a:cubicBezTo>
                    <a:pt x="921958" y="1704668"/>
                    <a:pt x="915900" y="1719294"/>
                    <a:pt x="905116" y="1730078"/>
                  </a:cubicBezTo>
                  <a:cubicBezTo>
                    <a:pt x="894332" y="1740861"/>
                    <a:pt x="879706" y="1746920"/>
                    <a:pt x="864456" y="1746920"/>
                  </a:cubicBezTo>
                  <a:lnTo>
                    <a:pt x="57502" y="1746920"/>
                  </a:lnTo>
                  <a:cubicBezTo>
                    <a:pt x="42252" y="1746920"/>
                    <a:pt x="27626" y="1740861"/>
                    <a:pt x="16842" y="1730078"/>
                  </a:cubicBezTo>
                  <a:cubicBezTo>
                    <a:pt x="6058" y="1719294"/>
                    <a:pt x="0" y="1704668"/>
                    <a:pt x="0" y="1689417"/>
                  </a:cubicBezTo>
                  <a:lnTo>
                    <a:pt x="0" y="57502"/>
                  </a:lnTo>
                  <a:cubicBezTo>
                    <a:pt x="0" y="42252"/>
                    <a:pt x="6058" y="27626"/>
                    <a:pt x="16842" y="16842"/>
                  </a:cubicBezTo>
                  <a:cubicBezTo>
                    <a:pt x="27626" y="6058"/>
                    <a:pt x="42252" y="0"/>
                    <a:pt x="57502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rnd">
              <a:solidFill>
                <a:srgbClr val="FA7545"/>
              </a:solidFill>
              <a:prstDash val="solid"/>
              <a:round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57150"/>
              <a:ext cx="921958" cy="18040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3487522" y="2212429"/>
            <a:ext cx="3500559" cy="6632835"/>
            <a:chOff x="0" y="0"/>
            <a:chExt cx="921958" cy="174692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921958" cy="1746920"/>
            </a:xfrm>
            <a:custGeom>
              <a:avLst/>
              <a:gdLst/>
              <a:ahLst/>
              <a:cxnLst/>
              <a:rect r="r" b="b" t="t" l="l"/>
              <a:pathLst>
                <a:path h="1746920" w="921958">
                  <a:moveTo>
                    <a:pt x="57502" y="0"/>
                  </a:moveTo>
                  <a:lnTo>
                    <a:pt x="864456" y="0"/>
                  </a:lnTo>
                  <a:cubicBezTo>
                    <a:pt x="879706" y="0"/>
                    <a:pt x="894332" y="6058"/>
                    <a:pt x="905116" y="16842"/>
                  </a:cubicBezTo>
                  <a:cubicBezTo>
                    <a:pt x="915900" y="27626"/>
                    <a:pt x="921958" y="42252"/>
                    <a:pt x="921958" y="57502"/>
                  </a:cubicBezTo>
                  <a:lnTo>
                    <a:pt x="921958" y="1689417"/>
                  </a:lnTo>
                  <a:cubicBezTo>
                    <a:pt x="921958" y="1704668"/>
                    <a:pt x="915900" y="1719294"/>
                    <a:pt x="905116" y="1730078"/>
                  </a:cubicBezTo>
                  <a:cubicBezTo>
                    <a:pt x="894332" y="1740861"/>
                    <a:pt x="879706" y="1746920"/>
                    <a:pt x="864456" y="1746920"/>
                  </a:cubicBezTo>
                  <a:lnTo>
                    <a:pt x="57502" y="1746920"/>
                  </a:lnTo>
                  <a:cubicBezTo>
                    <a:pt x="42252" y="1746920"/>
                    <a:pt x="27626" y="1740861"/>
                    <a:pt x="16842" y="1730078"/>
                  </a:cubicBezTo>
                  <a:cubicBezTo>
                    <a:pt x="6058" y="1719294"/>
                    <a:pt x="0" y="1704668"/>
                    <a:pt x="0" y="1689417"/>
                  </a:cubicBezTo>
                  <a:lnTo>
                    <a:pt x="0" y="57502"/>
                  </a:lnTo>
                  <a:cubicBezTo>
                    <a:pt x="0" y="42252"/>
                    <a:pt x="6058" y="27626"/>
                    <a:pt x="16842" y="16842"/>
                  </a:cubicBezTo>
                  <a:cubicBezTo>
                    <a:pt x="27626" y="6058"/>
                    <a:pt x="42252" y="0"/>
                    <a:pt x="57502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rnd">
              <a:solidFill>
                <a:srgbClr val="FA7545"/>
              </a:solidFill>
              <a:prstDash val="solid"/>
              <a:round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57150"/>
              <a:ext cx="921958" cy="18040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1585621" y="3167919"/>
            <a:ext cx="2985269" cy="550357"/>
          </a:xfrm>
          <a:custGeom>
            <a:avLst/>
            <a:gdLst/>
            <a:ahLst/>
            <a:cxnLst/>
            <a:rect r="r" b="b" t="t" l="l"/>
            <a:pathLst>
              <a:path h="550357" w="2985269">
                <a:moveTo>
                  <a:pt x="0" y="0"/>
                </a:moveTo>
                <a:lnTo>
                  <a:pt x="2985269" y="0"/>
                </a:lnTo>
                <a:lnTo>
                  <a:pt x="2985269" y="550357"/>
                </a:lnTo>
                <a:lnTo>
                  <a:pt x="0" y="55035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5750959" y="3167919"/>
            <a:ext cx="3104548" cy="460831"/>
          </a:xfrm>
          <a:custGeom>
            <a:avLst/>
            <a:gdLst/>
            <a:ahLst/>
            <a:cxnLst/>
            <a:rect r="r" b="b" t="t" l="l"/>
            <a:pathLst>
              <a:path h="460831" w="3104548">
                <a:moveTo>
                  <a:pt x="0" y="0"/>
                </a:moveTo>
                <a:lnTo>
                  <a:pt x="3104548" y="0"/>
                </a:lnTo>
                <a:lnTo>
                  <a:pt x="3104548" y="460832"/>
                </a:lnTo>
                <a:lnTo>
                  <a:pt x="0" y="46083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9567862" y="3079590"/>
            <a:ext cx="3393031" cy="637489"/>
          </a:xfrm>
          <a:custGeom>
            <a:avLst/>
            <a:gdLst/>
            <a:ahLst/>
            <a:cxnLst/>
            <a:rect r="r" b="b" t="t" l="l"/>
            <a:pathLst>
              <a:path h="637489" w="3393031">
                <a:moveTo>
                  <a:pt x="0" y="0"/>
                </a:moveTo>
                <a:lnTo>
                  <a:pt x="3393031" y="0"/>
                </a:lnTo>
                <a:lnTo>
                  <a:pt x="3393031" y="637490"/>
                </a:lnTo>
                <a:lnTo>
                  <a:pt x="0" y="6374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0234" t="-130524" r="-73141" b="-230524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4195626" y="3079590"/>
            <a:ext cx="2792455" cy="735346"/>
          </a:xfrm>
          <a:custGeom>
            <a:avLst/>
            <a:gdLst/>
            <a:ahLst/>
            <a:cxnLst/>
            <a:rect r="r" b="b" t="t" l="l"/>
            <a:pathLst>
              <a:path h="735346" w="2792455">
                <a:moveTo>
                  <a:pt x="0" y="0"/>
                </a:moveTo>
                <a:lnTo>
                  <a:pt x="2792455" y="0"/>
                </a:lnTo>
                <a:lnTo>
                  <a:pt x="2792455" y="735347"/>
                </a:lnTo>
                <a:lnTo>
                  <a:pt x="0" y="73534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3883533" y="3220107"/>
            <a:ext cx="594830" cy="594830"/>
          </a:xfrm>
          <a:custGeom>
            <a:avLst/>
            <a:gdLst/>
            <a:ahLst/>
            <a:cxnLst/>
            <a:rect r="r" b="b" t="t" l="l"/>
            <a:pathLst>
              <a:path h="594830" w="594830">
                <a:moveTo>
                  <a:pt x="0" y="0"/>
                </a:moveTo>
                <a:lnTo>
                  <a:pt x="594830" y="0"/>
                </a:lnTo>
                <a:lnTo>
                  <a:pt x="594830" y="594830"/>
                </a:lnTo>
                <a:lnTo>
                  <a:pt x="0" y="59483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5838656" y="4474067"/>
            <a:ext cx="2929154" cy="431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b="true" sz="2499" spc="79">
                <a:solidFill>
                  <a:srgbClr val="1A37B2"/>
                </a:solidFill>
                <a:latin typeface="Barlow Medium Bold"/>
                <a:ea typeface="Barlow Medium Bold"/>
                <a:cs typeface="Barlow Medium Bold"/>
                <a:sym typeface="Barlow Medium Bold"/>
              </a:rPr>
              <a:t>625,000 usuarios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585621" y="4443587"/>
            <a:ext cx="2929154" cy="869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b="true" sz="2499" spc="79">
                <a:solidFill>
                  <a:srgbClr val="1A37B2"/>
                </a:solidFill>
                <a:latin typeface="Barlow Medium Bold"/>
                <a:ea typeface="Barlow Medium Bold"/>
                <a:cs typeface="Barlow Medium Bold"/>
                <a:sym typeface="Barlow Medium Bold"/>
              </a:rPr>
              <a:t>5 millones de usuarios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5948965" y="6366313"/>
            <a:ext cx="2708536" cy="2501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Los Angeles, US 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 Freemium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22 colaboradores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Total fuunding 1.05 M euros</a:t>
            </a:r>
          </a:p>
          <a:p>
            <a:pPr algn="ctr" marL="0" indent="0" lvl="0">
              <a:lnSpc>
                <a:spcPts val="3359"/>
              </a:lnSpc>
              <a:spcBef>
                <a:spcPct val="0"/>
              </a:spcBef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1695930" y="6366313"/>
            <a:ext cx="2708536" cy="20821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San Francisco, US 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Freemium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524 colaboradores</a:t>
            </a:r>
          </a:p>
          <a:p>
            <a:pPr algn="ctr" marL="0" indent="0" lvl="0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Total founding: 161.8 M euros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9805940" y="4443587"/>
            <a:ext cx="2929154" cy="869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b="true" sz="2499" spc="79">
                <a:solidFill>
                  <a:srgbClr val="1A37B2"/>
                </a:solidFill>
                <a:latin typeface="Barlow Medium Bold"/>
                <a:ea typeface="Barlow Medium Bold"/>
                <a:cs typeface="Barlow Medium Bold"/>
                <a:sym typeface="Barlow Medium Bold"/>
              </a:rPr>
              <a:t>9000 matches realizados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9916249" y="6366313"/>
            <a:ext cx="2708536" cy="2501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San Francisco, US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Free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-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Total de funding: 1.52M euros</a:t>
            </a:r>
          </a:p>
          <a:p>
            <a:pPr algn="ctr" marL="0" indent="0" lvl="0">
              <a:lnSpc>
                <a:spcPts val="3359"/>
              </a:lnSpc>
              <a:spcBef>
                <a:spcPct val="0"/>
              </a:spcBef>
            </a:pPr>
          </a:p>
        </p:txBody>
      </p:sp>
      <p:sp>
        <p:nvSpPr>
          <p:cNvPr name="TextBox 25" id="25"/>
          <p:cNvSpPr txBox="true"/>
          <p:nvPr/>
        </p:nvSpPr>
        <p:spPr>
          <a:xfrm rot="0">
            <a:off x="13773225" y="4443587"/>
            <a:ext cx="2929154" cy="869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b="true" sz="2499" spc="79">
                <a:solidFill>
                  <a:srgbClr val="1A37B2"/>
                </a:solidFill>
                <a:latin typeface="Barlow Medium Bold"/>
                <a:ea typeface="Barlow Medium Bold"/>
                <a:cs typeface="Barlow Medium Bold"/>
                <a:sym typeface="Barlow Medium Bold"/>
              </a:rPr>
              <a:t>2,5 millones de usuarios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3883533" y="6366313"/>
            <a:ext cx="2818845" cy="2389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19"/>
              </a:lnSpc>
            </a:pPr>
            <a:r>
              <a:rPr lang="en-US" sz="2299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 Paris, Francia</a:t>
            </a:r>
          </a:p>
          <a:p>
            <a:pPr algn="ctr">
              <a:lnSpc>
                <a:spcPts val="3219"/>
              </a:lnSpc>
            </a:pPr>
            <a:r>
              <a:rPr lang="en-US" sz="2299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Suscripción Mensual/Anual</a:t>
            </a:r>
          </a:p>
          <a:p>
            <a:pPr algn="ctr">
              <a:lnSpc>
                <a:spcPts val="3219"/>
              </a:lnSpc>
            </a:pPr>
            <a:r>
              <a:rPr lang="en-US" sz="2299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77 colaboradores </a:t>
            </a:r>
          </a:p>
          <a:p>
            <a:pPr algn="ctr" marL="0" indent="0" lvl="0">
              <a:lnSpc>
                <a:spcPts val="3219"/>
              </a:lnSpc>
              <a:spcBef>
                <a:spcPct val="0"/>
              </a:spcBef>
            </a:pPr>
            <a:r>
              <a:rPr lang="en-US" sz="2299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Total de funding:15.69M euros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545483" y="833516"/>
            <a:ext cx="11132246" cy="99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6999" b="true">
                <a:solidFill>
                  <a:srgbClr val="0E2DAF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3. Competidores</a:t>
            </a:r>
          </a:p>
        </p:txBody>
      </p:sp>
      <p:sp>
        <p:nvSpPr>
          <p:cNvPr name="Freeform 28" id="28"/>
          <p:cNvSpPr/>
          <p:nvPr/>
        </p:nvSpPr>
        <p:spPr>
          <a:xfrm flipH="false" flipV="false" rot="0">
            <a:off x="15468484" y="9105694"/>
            <a:ext cx="2575794" cy="961336"/>
          </a:xfrm>
          <a:custGeom>
            <a:avLst/>
            <a:gdLst/>
            <a:ahLst/>
            <a:cxnLst/>
            <a:rect r="r" b="b" t="t" l="l"/>
            <a:pathLst>
              <a:path h="961336" w="2575794">
                <a:moveTo>
                  <a:pt x="0" y="0"/>
                </a:moveTo>
                <a:lnTo>
                  <a:pt x="2575794" y="0"/>
                </a:lnTo>
                <a:lnTo>
                  <a:pt x="2575794" y="961336"/>
                </a:lnTo>
                <a:lnTo>
                  <a:pt x="0" y="96133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AutoShape 29" id="29"/>
          <p:cNvSpPr/>
          <p:nvPr/>
        </p:nvSpPr>
        <p:spPr>
          <a:xfrm rot="0">
            <a:off x="2616040" y="5977563"/>
            <a:ext cx="868318" cy="0"/>
          </a:xfrm>
          <a:prstGeom prst="line">
            <a:avLst/>
          </a:prstGeom>
          <a:ln cap="flat" w="19050">
            <a:solidFill>
              <a:srgbClr val="0E2DA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0" id="30"/>
          <p:cNvSpPr/>
          <p:nvPr/>
        </p:nvSpPr>
        <p:spPr>
          <a:xfrm rot="0">
            <a:off x="6869074" y="5977563"/>
            <a:ext cx="868318" cy="0"/>
          </a:xfrm>
          <a:prstGeom prst="line">
            <a:avLst/>
          </a:prstGeom>
          <a:ln cap="flat" w="19050">
            <a:solidFill>
              <a:srgbClr val="0E2DA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1" id="31"/>
          <p:cNvSpPr/>
          <p:nvPr/>
        </p:nvSpPr>
        <p:spPr>
          <a:xfrm rot="0">
            <a:off x="10830219" y="6015663"/>
            <a:ext cx="868318" cy="0"/>
          </a:xfrm>
          <a:prstGeom prst="line">
            <a:avLst/>
          </a:prstGeom>
          <a:ln cap="flat" w="19050">
            <a:solidFill>
              <a:srgbClr val="0E2DA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2" id="32"/>
          <p:cNvSpPr/>
          <p:nvPr/>
        </p:nvSpPr>
        <p:spPr>
          <a:xfrm rot="0">
            <a:off x="14858797" y="5996613"/>
            <a:ext cx="868318" cy="0"/>
          </a:xfrm>
          <a:prstGeom prst="line">
            <a:avLst/>
          </a:prstGeom>
          <a:ln cap="flat" w="19050">
            <a:solidFill>
              <a:srgbClr val="0E2DA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3" id="33"/>
          <p:cNvSpPr/>
          <p:nvPr/>
        </p:nvSpPr>
        <p:spPr>
          <a:xfrm flipH="true" flipV="false" rot="0">
            <a:off x="16671780" y="-2711611"/>
            <a:ext cx="3790759" cy="4114800"/>
          </a:xfrm>
          <a:custGeom>
            <a:avLst/>
            <a:gdLst/>
            <a:ahLst/>
            <a:cxnLst/>
            <a:rect r="r" b="b" t="t" l="l"/>
            <a:pathLst>
              <a:path h="4114800" w="3790759">
                <a:moveTo>
                  <a:pt x="3790760" y="0"/>
                </a:moveTo>
                <a:lnTo>
                  <a:pt x="0" y="0"/>
                </a:lnTo>
                <a:lnTo>
                  <a:pt x="0" y="4114800"/>
                </a:lnTo>
                <a:lnTo>
                  <a:pt x="3790760" y="4114800"/>
                </a:lnTo>
                <a:lnTo>
                  <a:pt x="379076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E2DA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931891" y="2232736"/>
            <a:ext cx="12498109" cy="7025564"/>
          </a:xfrm>
          <a:custGeom>
            <a:avLst/>
            <a:gdLst/>
            <a:ahLst/>
            <a:cxnLst/>
            <a:rect r="r" b="b" t="t" l="l"/>
            <a:pathLst>
              <a:path h="7025564" w="12498109">
                <a:moveTo>
                  <a:pt x="0" y="0"/>
                </a:moveTo>
                <a:lnTo>
                  <a:pt x="12498109" y="0"/>
                </a:lnTo>
                <a:lnTo>
                  <a:pt x="12498109" y="7025564"/>
                </a:lnTo>
                <a:lnTo>
                  <a:pt x="0" y="70255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564404" y="3285007"/>
            <a:ext cx="2065614" cy="1747178"/>
            <a:chOff x="0" y="0"/>
            <a:chExt cx="1682336" cy="142298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682336" cy="1422987"/>
            </a:xfrm>
            <a:custGeom>
              <a:avLst/>
              <a:gdLst/>
              <a:ahLst/>
              <a:cxnLst/>
              <a:rect r="r" b="b" t="t" l="l"/>
              <a:pathLst>
                <a:path h="1422987" w="1682336">
                  <a:moveTo>
                    <a:pt x="1557876" y="59690"/>
                  </a:moveTo>
                  <a:cubicBezTo>
                    <a:pt x="1593436" y="59690"/>
                    <a:pt x="1622646" y="88900"/>
                    <a:pt x="1622646" y="124460"/>
                  </a:cubicBezTo>
                  <a:lnTo>
                    <a:pt x="1622646" y="1298527"/>
                  </a:lnTo>
                  <a:cubicBezTo>
                    <a:pt x="1622646" y="1334087"/>
                    <a:pt x="1593436" y="1363297"/>
                    <a:pt x="1557876" y="1363297"/>
                  </a:cubicBezTo>
                  <a:lnTo>
                    <a:pt x="124460" y="1363297"/>
                  </a:lnTo>
                  <a:cubicBezTo>
                    <a:pt x="88900" y="1363297"/>
                    <a:pt x="59690" y="1334087"/>
                    <a:pt x="59690" y="1298527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1557876" y="59690"/>
                  </a:lnTo>
                  <a:moveTo>
                    <a:pt x="1557876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298527"/>
                  </a:lnTo>
                  <a:cubicBezTo>
                    <a:pt x="0" y="1367107"/>
                    <a:pt x="55880" y="1422987"/>
                    <a:pt x="124460" y="1422987"/>
                  </a:cubicBezTo>
                  <a:lnTo>
                    <a:pt x="1557876" y="1422987"/>
                  </a:lnTo>
                  <a:cubicBezTo>
                    <a:pt x="1626456" y="1422987"/>
                    <a:pt x="1682336" y="1367107"/>
                    <a:pt x="1682336" y="1298527"/>
                  </a:cubicBezTo>
                  <a:lnTo>
                    <a:pt x="1682336" y="124460"/>
                  </a:lnTo>
                  <a:cubicBezTo>
                    <a:pt x="1682336" y="55880"/>
                    <a:pt x="1626456" y="0"/>
                    <a:pt x="1557876" y="0"/>
                  </a:cubicBezTo>
                  <a:close/>
                </a:path>
              </a:pathLst>
            </a:custGeom>
            <a:solidFill>
              <a:srgbClr val="1A37B2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6437711" y="3971946"/>
            <a:ext cx="2024874" cy="373301"/>
          </a:xfrm>
          <a:custGeom>
            <a:avLst/>
            <a:gdLst/>
            <a:ahLst/>
            <a:cxnLst/>
            <a:rect r="r" b="b" t="t" l="l"/>
            <a:pathLst>
              <a:path h="373301" w="2024874">
                <a:moveTo>
                  <a:pt x="0" y="0"/>
                </a:moveTo>
                <a:lnTo>
                  <a:pt x="2024873" y="0"/>
                </a:lnTo>
                <a:lnTo>
                  <a:pt x="2024873" y="373301"/>
                </a:lnTo>
                <a:lnTo>
                  <a:pt x="0" y="37330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545483" y="833516"/>
            <a:ext cx="11132246" cy="99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6999" b="true">
                <a:solidFill>
                  <a:srgbClr val="F6F7FC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3. Competidores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391003" y="3079362"/>
            <a:ext cx="5135132" cy="9258300"/>
            <a:chOff x="0" y="0"/>
            <a:chExt cx="1651570" cy="297767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651570" cy="2977670"/>
            </a:xfrm>
            <a:custGeom>
              <a:avLst/>
              <a:gdLst/>
              <a:ahLst/>
              <a:cxnLst/>
              <a:rect r="r" b="b" t="t" l="l"/>
              <a:pathLst>
                <a:path h="2977670" w="1651570">
                  <a:moveTo>
                    <a:pt x="1527110" y="2977670"/>
                  </a:moveTo>
                  <a:lnTo>
                    <a:pt x="124460" y="2977670"/>
                  </a:lnTo>
                  <a:cubicBezTo>
                    <a:pt x="55880" y="2977670"/>
                    <a:pt x="0" y="2921790"/>
                    <a:pt x="0" y="285321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527110" y="0"/>
                  </a:lnTo>
                  <a:cubicBezTo>
                    <a:pt x="1595690" y="0"/>
                    <a:pt x="1651570" y="55880"/>
                    <a:pt x="1651570" y="124460"/>
                  </a:cubicBezTo>
                  <a:lnTo>
                    <a:pt x="1651570" y="2853210"/>
                  </a:lnTo>
                  <a:cubicBezTo>
                    <a:pt x="1651570" y="2921790"/>
                    <a:pt x="1595690" y="2977670"/>
                    <a:pt x="1527110" y="2977670"/>
                  </a:cubicBezTo>
                  <a:close/>
                </a:path>
              </a:pathLst>
            </a:custGeom>
            <a:solidFill>
              <a:srgbClr val="0E2DAF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149840" y="3821545"/>
            <a:ext cx="4498014" cy="7640289"/>
            <a:chOff x="0" y="0"/>
            <a:chExt cx="1651570" cy="280534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651570" cy="2805342"/>
            </a:xfrm>
            <a:custGeom>
              <a:avLst/>
              <a:gdLst/>
              <a:ahLst/>
              <a:cxnLst/>
              <a:rect r="r" b="b" t="t" l="l"/>
              <a:pathLst>
                <a:path h="2805342" w="1651570">
                  <a:moveTo>
                    <a:pt x="1527110" y="2805342"/>
                  </a:moveTo>
                  <a:lnTo>
                    <a:pt x="124460" y="2805342"/>
                  </a:lnTo>
                  <a:cubicBezTo>
                    <a:pt x="55880" y="2805342"/>
                    <a:pt x="0" y="2749462"/>
                    <a:pt x="0" y="268088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527110" y="0"/>
                  </a:lnTo>
                  <a:cubicBezTo>
                    <a:pt x="1595690" y="0"/>
                    <a:pt x="1651570" y="55880"/>
                    <a:pt x="1651570" y="124460"/>
                  </a:cubicBezTo>
                  <a:lnTo>
                    <a:pt x="1651570" y="2680882"/>
                  </a:lnTo>
                  <a:cubicBezTo>
                    <a:pt x="1651570" y="2749462"/>
                    <a:pt x="1595690" y="2805342"/>
                    <a:pt x="1527110" y="2805342"/>
                  </a:cubicBezTo>
                  <a:close/>
                </a:path>
              </a:pathLst>
            </a:custGeom>
            <a:solidFill>
              <a:srgbClr val="1A37B2"/>
            </a:solidFill>
          </p:spPr>
        </p:sp>
      </p:grp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6884759" y="3384283"/>
            <a:ext cx="4147619" cy="4147619"/>
            <a:chOff x="0" y="0"/>
            <a:chExt cx="6350000" cy="6350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00" cy="6351270"/>
            </a:xfrm>
            <a:custGeom>
              <a:avLst/>
              <a:gdLst/>
              <a:ahLst/>
              <a:cxnLst/>
              <a:rect r="r" b="b" t="t" l="l"/>
              <a:pathLst>
                <a:path h="6351270" w="6350000">
                  <a:moveTo>
                    <a:pt x="0" y="5955030"/>
                  </a:moveTo>
                  <a:lnTo>
                    <a:pt x="0" y="394970"/>
                  </a:lnTo>
                  <a:cubicBezTo>
                    <a:pt x="0" y="176530"/>
                    <a:pt x="176530" y="0"/>
                    <a:pt x="394970" y="0"/>
                  </a:cubicBezTo>
                  <a:lnTo>
                    <a:pt x="5956300" y="0"/>
                  </a:lnTo>
                  <a:cubicBezTo>
                    <a:pt x="6173470" y="0"/>
                    <a:pt x="6350000" y="176530"/>
                    <a:pt x="6350000" y="394970"/>
                  </a:cubicBezTo>
                  <a:cubicBezTo>
                    <a:pt x="6350000" y="394970"/>
                    <a:pt x="6350000" y="394970"/>
                    <a:pt x="6350000" y="394970"/>
                  </a:cubicBezTo>
                  <a:lnTo>
                    <a:pt x="6350000" y="5956300"/>
                  </a:lnTo>
                  <a:cubicBezTo>
                    <a:pt x="6350000" y="6174740"/>
                    <a:pt x="6173470" y="6351270"/>
                    <a:pt x="5955030" y="6351270"/>
                  </a:cubicBezTo>
                  <a:lnTo>
                    <a:pt x="5955030" y="6351270"/>
                  </a:lnTo>
                  <a:lnTo>
                    <a:pt x="394970" y="6351270"/>
                  </a:lnTo>
                  <a:cubicBezTo>
                    <a:pt x="176530" y="6350000"/>
                    <a:pt x="0" y="6173470"/>
                    <a:pt x="0" y="5955030"/>
                  </a:cubicBezTo>
                  <a:cubicBezTo>
                    <a:pt x="0" y="5955030"/>
                    <a:pt x="0" y="5955030"/>
                    <a:pt x="0" y="5955030"/>
                  </a:cubicBezTo>
                  <a:close/>
                </a:path>
              </a:pathLst>
            </a:custGeom>
            <a:blipFill>
              <a:blip r:embed="rId2"/>
              <a:stretch>
                <a:fillRect l="-25015" t="0" r="-25015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12288199" y="2045371"/>
            <a:ext cx="5135132" cy="10225469"/>
            <a:chOff x="0" y="0"/>
            <a:chExt cx="1651570" cy="328873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651570" cy="3288733"/>
            </a:xfrm>
            <a:custGeom>
              <a:avLst/>
              <a:gdLst/>
              <a:ahLst/>
              <a:cxnLst/>
              <a:rect r="r" b="b" t="t" l="l"/>
              <a:pathLst>
                <a:path h="3288733" w="1651570">
                  <a:moveTo>
                    <a:pt x="1527110" y="3288732"/>
                  </a:moveTo>
                  <a:lnTo>
                    <a:pt x="124460" y="3288732"/>
                  </a:lnTo>
                  <a:cubicBezTo>
                    <a:pt x="55880" y="3288732"/>
                    <a:pt x="0" y="3232852"/>
                    <a:pt x="0" y="316427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527110" y="0"/>
                  </a:lnTo>
                  <a:cubicBezTo>
                    <a:pt x="1595690" y="0"/>
                    <a:pt x="1651570" y="55880"/>
                    <a:pt x="1651570" y="124460"/>
                  </a:cubicBezTo>
                  <a:lnTo>
                    <a:pt x="1651570" y="3164273"/>
                  </a:lnTo>
                  <a:cubicBezTo>
                    <a:pt x="1651570" y="3232852"/>
                    <a:pt x="1595690" y="3288733"/>
                    <a:pt x="1527110" y="3288733"/>
                  </a:cubicBezTo>
                  <a:close/>
                </a:path>
              </a:pathLst>
            </a:custGeom>
            <a:solidFill>
              <a:srgbClr val="1A37B2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2680396" y="2364520"/>
            <a:ext cx="4350738" cy="4350738"/>
            <a:chOff x="0" y="0"/>
            <a:chExt cx="6350000" cy="6350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0" cy="6351270"/>
            </a:xfrm>
            <a:custGeom>
              <a:avLst/>
              <a:gdLst/>
              <a:ahLst/>
              <a:cxnLst/>
              <a:rect r="r" b="b" t="t" l="l"/>
              <a:pathLst>
                <a:path h="6351270" w="6350000">
                  <a:moveTo>
                    <a:pt x="0" y="5955030"/>
                  </a:moveTo>
                  <a:lnTo>
                    <a:pt x="0" y="394970"/>
                  </a:lnTo>
                  <a:cubicBezTo>
                    <a:pt x="0" y="176530"/>
                    <a:pt x="176530" y="0"/>
                    <a:pt x="394970" y="0"/>
                  </a:cubicBezTo>
                  <a:lnTo>
                    <a:pt x="5956300" y="0"/>
                  </a:lnTo>
                  <a:cubicBezTo>
                    <a:pt x="6173470" y="0"/>
                    <a:pt x="6350000" y="176530"/>
                    <a:pt x="6350000" y="394970"/>
                  </a:cubicBezTo>
                  <a:cubicBezTo>
                    <a:pt x="6350000" y="394970"/>
                    <a:pt x="6350000" y="394970"/>
                    <a:pt x="6350000" y="394970"/>
                  </a:cubicBezTo>
                  <a:lnTo>
                    <a:pt x="6350000" y="5956300"/>
                  </a:lnTo>
                  <a:cubicBezTo>
                    <a:pt x="6350000" y="6174740"/>
                    <a:pt x="6173470" y="6351270"/>
                    <a:pt x="5955030" y="6351270"/>
                  </a:cubicBezTo>
                  <a:lnTo>
                    <a:pt x="5955030" y="6351270"/>
                  </a:lnTo>
                  <a:lnTo>
                    <a:pt x="394970" y="6351270"/>
                  </a:lnTo>
                  <a:cubicBezTo>
                    <a:pt x="176530" y="6350000"/>
                    <a:pt x="0" y="6173470"/>
                    <a:pt x="0" y="5955030"/>
                  </a:cubicBezTo>
                  <a:cubicBezTo>
                    <a:pt x="0" y="5955030"/>
                    <a:pt x="0" y="5955030"/>
                    <a:pt x="0" y="5955030"/>
                  </a:cubicBezTo>
                  <a:close/>
                </a:path>
              </a:pathLst>
            </a:custGeom>
            <a:blipFill>
              <a:blip r:embed="rId3"/>
              <a:stretch>
                <a:fillRect l="-35827" t="0" r="-16438" b="0"/>
              </a:stretch>
            </a:blip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1545483" y="4116548"/>
            <a:ext cx="3762779" cy="3762779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1270"/>
            </a:xfrm>
            <a:custGeom>
              <a:avLst/>
              <a:gdLst/>
              <a:ahLst/>
              <a:cxnLst/>
              <a:rect r="r" b="b" t="t" l="l"/>
              <a:pathLst>
                <a:path h="6351270" w="6350000">
                  <a:moveTo>
                    <a:pt x="0" y="5955030"/>
                  </a:moveTo>
                  <a:lnTo>
                    <a:pt x="0" y="394970"/>
                  </a:lnTo>
                  <a:cubicBezTo>
                    <a:pt x="0" y="176530"/>
                    <a:pt x="176530" y="0"/>
                    <a:pt x="394970" y="0"/>
                  </a:cubicBezTo>
                  <a:lnTo>
                    <a:pt x="5956300" y="0"/>
                  </a:lnTo>
                  <a:cubicBezTo>
                    <a:pt x="6173470" y="0"/>
                    <a:pt x="6350000" y="176530"/>
                    <a:pt x="6350000" y="394970"/>
                  </a:cubicBezTo>
                  <a:cubicBezTo>
                    <a:pt x="6350000" y="394970"/>
                    <a:pt x="6350000" y="394970"/>
                    <a:pt x="6350000" y="394970"/>
                  </a:cubicBezTo>
                  <a:lnTo>
                    <a:pt x="6350000" y="5956300"/>
                  </a:lnTo>
                  <a:cubicBezTo>
                    <a:pt x="6350000" y="6174740"/>
                    <a:pt x="6173470" y="6351270"/>
                    <a:pt x="5955030" y="6351270"/>
                  </a:cubicBezTo>
                  <a:lnTo>
                    <a:pt x="5955030" y="6351270"/>
                  </a:lnTo>
                  <a:lnTo>
                    <a:pt x="394970" y="6351270"/>
                  </a:lnTo>
                  <a:cubicBezTo>
                    <a:pt x="176530" y="6350000"/>
                    <a:pt x="0" y="6173470"/>
                    <a:pt x="0" y="5955030"/>
                  </a:cubicBezTo>
                  <a:cubicBezTo>
                    <a:pt x="0" y="5955030"/>
                    <a:pt x="0" y="5955030"/>
                    <a:pt x="0" y="5955030"/>
                  </a:cubicBezTo>
                  <a:close/>
                </a:path>
              </a:pathLst>
            </a:custGeom>
            <a:blipFill>
              <a:blip r:embed="rId4"/>
              <a:stretch>
                <a:fillRect l="-25015" t="0" r="-25015" b="0"/>
              </a:stretch>
            </a:blip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545483" y="833516"/>
            <a:ext cx="14740930" cy="99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6999" b="true">
                <a:solidFill>
                  <a:srgbClr val="0E2DAF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4. Tamaño de mercado: España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612784" y="7900519"/>
            <a:ext cx="2913453" cy="622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3600" b="true">
                <a:solidFill>
                  <a:srgbClr val="F6F7FC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Corporativo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792527" y="7627152"/>
            <a:ext cx="3112841" cy="622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  <a:spcBef>
                <a:spcPct val="0"/>
              </a:spcBef>
            </a:pPr>
            <a:r>
              <a:rPr lang="en-US" b="true" sz="3600">
                <a:solidFill>
                  <a:srgbClr val="F6F7FC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Estudiante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680396" y="6858133"/>
            <a:ext cx="3370453" cy="622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  <a:spcBef>
                <a:spcPct val="0"/>
              </a:spcBef>
            </a:pPr>
            <a:r>
              <a:rPr lang="en-US" b="true" sz="3600">
                <a:solidFill>
                  <a:srgbClr val="F6F7FC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Emprendedor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6773873" y="8383437"/>
            <a:ext cx="4369392" cy="1470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>
                <a:solidFill>
                  <a:srgbClr val="F6F7FC"/>
                </a:solidFill>
                <a:latin typeface="Montserrat"/>
                <a:ea typeface="Montserrat"/>
                <a:cs typeface="Montserrat"/>
                <a:sym typeface="Montserrat"/>
              </a:rPr>
              <a:t> 18 a 35 años</a:t>
            </a:r>
          </a:p>
          <a:p>
            <a:pPr algn="l">
              <a:lnSpc>
                <a:spcPts val="2940"/>
              </a:lnSpc>
            </a:pPr>
            <a:r>
              <a:rPr lang="en-US" sz="2100">
                <a:solidFill>
                  <a:srgbClr val="F6F7FC"/>
                </a:solidFill>
                <a:latin typeface="Montserrat"/>
                <a:ea typeface="Montserrat"/>
                <a:cs typeface="Montserrat"/>
                <a:sym typeface="Montserrat"/>
              </a:rPr>
              <a:t>• Estudiante universitario de grado, máster o doctorado. </a:t>
            </a:r>
          </a:p>
          <a:p>
            <a:pPr algn="l">
              <a:lnSpc>
                <a:spcPts val="2940"/>
              </a:lnSpc>
              <a:spcBef>
                <a:spcPct val="0"/>
              </a:spcBef>
            </a:pPr>
            <a:r>
              <a:rPr lang="en-US" sz="2100">
                <a:solidFill>
                  <a:srgbClr val="F6F7FC"/>
                </a:solidFill>
                <a:latin typeface="Montserrat"/>
                <a:ea typeface="Montserrat"/>
                <a:cs typeface="Montserrat"/>
                <a:sym typeface="Montserrat"/>
              </a:rPr>
              <a:t>Tenga deseo de emprender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680396" y="7660887"/>
            <a:ext cx="4350738" cy="20365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50"/>
              </a:lnSpc>
            </a:pPr>
            <a:r>
              <a:rPr lang="en-US" sz="2321">
                <a:solidFill>
                  <a:srgbClr val="F6F7FC"/>
                </a:solidFill>
                <a:latin typeface="Montserrat"/>
                <a:ea typeface="Montserrat"/>
                <a:cs typeface="Montserrat"/>
                <a:sym typeface="Montserrat"/>
              </a:rPr>
              <a:t>• 18 a 45 años</a:t>
            </a:r>
          </a:p>
          <a:p>
            <a:pPr algn="l">
              <a:lnSpc>
                <a:spcPts val="3250"/>
              </a:lnSpc>
            </a:pPr>
            <a:r>
              <a:rPr lang="en-US" sz="2321">
                <a:solidFill>
                  <a:srgbClr val="F6F7FC"/>
                </a:solidFill>
                <a:latin typeface="Montserrat"/>
                <a:ea typeface="Montserrat"/>
                <a:cs typeface="Montserrat"/>
                <a:sym typeface="Montserrat"/>
              </a:rPr>
              <a:t>• Hombres y mujeres</a:t>
            </a:r>
          </a:p>
          <a:p>
            <a:pPr algn="l">
              <a:lnSpc>
                <a:spcPts val="3250"/>
              </a:lnSpc>
              <a:spcBef>
                <a:spcPct val="0"/>
              </a:spcBef>
            </a:pPr>
            <a:r>
              <a:rPr lang="en-US" sz="2321">
                <a:solidFill>
                  <a:srgbClr val="F6F7FC"/>
                </a:solidFill>
                <a:latin typeface="Montserrat"/>
                <a:ea typeface="Montserrat"/>
                <a:cs typeface="Montserrat"/>
                <a:sym typeface="Montserrat"/>
              </a:rPr>
              <a:t>• Tiene una idea de negocio o busca incorporar a un socio a su empresa.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612784" y="8659979"/>
            <a:ext cx="3852609" cy="1323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60"/>
              </a:lnSpc>
              <a:spcBef>
                <a:spcPct val="0"/>
              </a:spcBef>
            </a:pPr>
            <a:r>
              <a:rPr lang="en-US" sz="1900">
                <a:solidFill>
                  <a:srgbClr val="F6F7FC"/>
                </a:solidFill>
                <a:latin typeface="Montserrat"/>
                <a:ea typeface="Montserrat"/>
                <a:cs typeface="Montserrat"/>
                <a:sym typeface="Montserrat"/>
              </a:rPr>
              <a:t>Universidades e incubadoras,  interesadas en el fomento de emprendimientos de estudiantes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343732" y="2836093"/>
            <a:ext cx="2053957" cy="2053957"/>
            <a:chOff x="0" y="0"/>
            <a:chExt cx="6350000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0E2DAF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2794194" y="2836093"/>
            <a:ext cx="2053957" cy="2053957"/>
            <a:chOff x="0" y="0"/>
            <a:chExt cx="6350000" cy="6350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0E2DAF"/>
            </a:solid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13346696" y="2578709"/>
            <a:ext cx="1387155" cy="1834255"/>
          </a:xfrm>
          <a:custGeom>
            <a:avLst/>
            <a:gdLst/>
            <a:ahLst/>
            <a:cxnLst/>
            <a:rect r="r" b="b" t="t" l="l"/>
            <a:pathLst>
              <a:path h="1834255" w="1387155">
                <a:moveTo>
                  <a:pt x="0" y="0"/>
                </a:moveTo>
                <a:lnTo>
                  <a:pt x="1387155" y="0"/>
                </a:lnTo>
                <a:lnTo>
                  <a:pt x="1387155" y="1834256"/>
                </a:lnTo>
                <a:lnTo>
                  <a:pt x="0" y="18342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2057357" y="2836093"/>
            <a:ext cx="2053957" cy="2053957"/>
            <a:chOff x="0" y="0"/>
            <a:chExt cx="6350000" cy="6350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0E2DAF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2057357" y="2874700"/>
            <a:ext cx="1952995" cy="2169994"/>
          </a:xfrm>
          <a:custGeom>
            <a:avLst/>
            <a:gdLst/>
            <a:ahLst/>
            <a:cxnLst/>
            <a:rect r="r" b="b" t="t" l="l"/>
            <a:pathLst>
              <a:path h="2169994" w="1952995">
                <a:moveTo>
                  <a:pt x="0" y="0"/>
                </a:moveTo>
                <a:lnTo>
                  <a:pt x="1952995" y="0"/>
                </a:lnTo>
                <a:lnTo>
                  <a:pt x="1952995" y="2169994"/>
                </a:lnTo>
                <a:lnTo>
                  <a:pt x="0" y="216999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6883180" y="3188502"/>
            <a:ext cx="2289261" cy="1542390"/>
          </a:xfrm>
          <a:custGeom>
            <a:avLst/>
            <a:gdLst/>
            <a:ahLst/>
            <a:cxnLst/>
            <a:rect r="r" b="b" t="t" l="l"/>
            <a:pathLst>
              <a:path h="1542390" w="2289261">
                <a:moveTo>
                  <a:pt x="0" y="0"/>
                </a:moveTo>
                <a:lnTo>
                  <a:pt x="2289261" y="0"/>
                </a:lnTo>
                <a:lnTo>
                  <a:pt x="2289261" y="1542390"/>
                </a:lnTo>
                <a:lnTo>
                  <a:pt x="0" y="15423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1646996" y="5558515"/>
            <a:ext cx="4348353" cy="2166027"/>
            <a:chOff x="0" y="0"/>
            <a:chExt cx="5797804" cy="2888037"/>
          </a:xfrm>
        </p:grpSpPr>
        <p:sp>
          <p:nvSpPr>
            <p:cNvPr name="TextBox 12" id="12"/>
            <p:cNvSpPr txBox="true"/>
            <p:nvPr/>
          </p:nvSpPr>
          <p:spPr>
            <a:xfrm rot="0">
              <a:off x="0" y="-9525"/>
              <a:ext cx="5797804" cy="15335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000"/>
                </a:lnSpc>
              </a:pPr>
              <a:r>
                <a:rPr lang="en-US" b="true" sz="7500">
                  <a:solidFill>
                    <a:srgbClr val="0E2DAF"/>
                  </a:solidFill>
                  <a:latin typeface="Fira Sans Black"/>
                  <a:ea typeface="Fira Sans Black"/>
                  <a:cs typeface="Fira Sans Black"/>
                  <a:sym typeface="Fira Sans Black"/>
                </a:rPr>
                <a:t>117 Mil</a:t>
              </a:r>
            </a:p>
          </p:txBody>
        </p:sp>
        <p:sp>
          <p:nvSpPr>
            <p:cNvPr name="TextBox 13" id="13"/>
            <p:cNvSpPr txBox="true"/>
            <p:nvPr/>
          </p:nvSpPr>
          <p:spPr>
            <a:xfrm rot="0">
              <a:off x="0" y="1948025"/>
              <a:ext cx="5797804" cy="60981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520"/>
                </a:lnSpc>
              </a:pPr>
              <a:r>
                <a:rPr lang="en-US" sz="3200" b="true">
                  <a:solidFill>
                    <a:srgbClr val="0E2DAF"/>
                  </a:solidFill>
                  <a:latin typeface="Nunito Sans Regular Bold"/>
                  <a:ea typeface="Nunito Sans Regular Bold"/>
                  <a:cs typeface="Nunito Sans Regular Bold"/>
                  <a:sym typeface="Nunito Sans Regular Bold"/>
                </a:rPr>
                <a:t>Cuota de mercado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746072" y="5558515"/>
            <a:ext cx="4348353" cy="2803250"/>
            <a:chOff x="0" y="0"/>
            <a:chExt cx="5797804" cy="3737666"/>
          </a:xfrm>
        </p:grpSpPr>
        <p:sp>
          <p:nvSpPr>
            <p:cNvPr name="TextBox 15" id="15"/>
            <p:cNvSpPr txBox="true"/>
            <p:nvPr/>
          </p:nvSpPr>
          <p:spPr>
            <a:xfrm rot="0">
              <a:off x="0" y="-9525"/>
              <a:ext cx="5797804" cy="15335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000"/>
                </a:lnSpc>
              </a:pPr>
              <a:r>
                <a:rPr lang="en-US" sz="7500" b="true">
                  <a:solidFill>
                    <a:srgbClr val="0E2DAF"/>
                  </a:solidFill>
                  <a:latin typeface="Fira Sans Black"/>
                  <a:ea typeface="Fira Sans Black"/>
                  <a:cs typeface="Fira Sans Black"/>
                  <a:sym typeface="Fira Sans Black"/>
                </a:rPr>
                <a:t>47.3 M</a:t>
              </a:r>
            </a:p>
          </p:txBody>
        </p:sp>
        <p:sp>
          <p:nvSpPr>
            <p:cNvPr name="TextBox 16" id="16"/>
            <p:cNvSpPr txBox="true"/>
            <p:nvPr/>
          </p:nvSpPr>
          <p:spPr>
            <a:xfrm rot="0">
              <a:off x="0" y="1948025"/>
              <a:ext cx="5797804" cy="124608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602"/>
                </a:lnSpc>
              </a:pPr>
              <a:r>
                <a:rPr lang="en-US" sz="3274" b="true">
                  <a:solidFill>
                    <a:srgbClr val="0E2DAF"/>
                  </a:solidFill>
                  <a:latin typeface="Nunito Sans Regular Bold"/>
                  <a:ea typeface="Nunito Sans Regular Bold"/>
                  <a:cs typeface="Nunito Sans Regular Bold"/>
                  <a:sym typeface="Nunito Sans Regular Bold"/>
                </a:rPr>
                <a:t>Mercado total disponible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6196534" y="5558515"/>
            <a:ext cx="4348353" cy="2313030"/>
            <a:chOff x="0" y="0"/>
            <a:chExt cx="5797804" cy="3084040"/>
          </a:xfrm>
        </p:grpSpPr>
        <p:sp>
          <p:nvSpPr>
            <p:cNvPr name="TextBox 18" id="18"/>
            <p:cNvSpPr txBox="true"/>
            <p:nvPr/>
          </p:nvSpPr>
          <p:spPr>
            <a:xfrm rot="0">
              <a:off x="0" y="-9525"/>
              <a:ext cx="5797804" cy="15335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000"/>
                </a:lnSpc>
              </a:pPr>
              <a:r>
                <a:rPr lang="en-US" sz="7500" b="true">
                  <a:solidFill>
                    <a:srgbClr val="0E2DAF"/>
                  </a:solidFill>
                  <a:latin typeface="Fira Sans Black"/>
                  <a:ea typeface="Fira Sans Black"/>
                  <a:cs typeface="Fira Sans Black"/>
                  <a:sym typeface="Fira Sans Black"/>
                </a:rPr>
                <a:t>2.9 M</a:t>
              </a:r>
            </a:p>
          </p:txBody>
        </p:sp>
        <p:sp>
          <p:nvSpPr>
            <p:cNvPr name="TextBox 19" id="19"/>
            <p:cNvSpPr txBox="true"/>
            <p:nvPr/>
          </p:nvSpPr>
          <p:spPr>
            <a:xfrm rot="0">
              <a:off x="0" y="1948025"/>
              <a:ext cx="5797804" cy="62293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547"/>
                </a:lnSpc>
              </a:pPr>
              <a:r>
                <a:rPr lang="en-US" sz="3225" b="true">
                  <a:solidFill>
                    <a:srgbClr val="0E2DAF"/>
                  </a:solidFill>
                  <a:latin typeface="Nunito Sans Regular Bold"/>
                  <a:ea typeface="Nunito Sans Regular Bold"/>
                  <a:cs typeface="Nunito Sans Regular Bold"/>
                  <a:sym typeface="Nunito Sans Regular Bold"/>
                </a:rPr>
                <a:t>Mercado útil disponible</a:t>
              </a: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1545483" y="833516"/>
            <a:ext cx="14740930" cy="99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6999" b="true">
                <a:solidFill>
                  <a:srgbClr val="0E2DAF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4. Tamaño de mercado: España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620730" y="8333190"/>
            <a:ext cx="2599038" cy="7245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60"/>
              </a:lnSpc>
            </a:pPr>
            <a:r>
              <a:rPr lang="en-US" sz="2200" spc="-22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Mercado total</a:t>
            </a:r>
          </a:p>
          <a:p>
            <a:pPr algn="ctr">
              <a:lnSpc>
                <a:spcPts val="2860"/>
              </a:lnSpc>
            </a:pPr>
            <a:r>
              <a:rPr lang="en-US" sz="2200" spc="-22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Personas en España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7071192" y="8137927"/>
            <a:ext cx="2599038" cy="14484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60"/>
              </a:lnSpc>
            </a:pPr>
            <a:r>
              <a:rPr lang="en-US" sz="2200" spc="-22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Tasa de actividad emprendedora ara 2020-2021 (GEM) 6.2%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2740754" y="8137927"/>
            <a:ext cx="2599038" cy="14484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60"/>
              </a:lnSpc>
            </a:pPr>
            <a:r>
              <a:rPr lang="en-US" sz="2200" spc="-22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Mercado Objetivo</a:t>
            </a:r>
          </a:p>
          <a:p>
            <a:pPr algn="ctr">
              <a:lnSpc>
                <a:spcPts val="2860"/>
              </a:lnSpc>
            </a:pPr>
            <a:r>
              <a:rPr lang="en-US" sz="2200" spc="-22">
                <a:solidFill>
                  <a:srgbClr val="0E2DAF"/>
                </a:solidFill>
                <a:latin typeface="Fira Sans Light Bold"/>
                <a:ea typeface="Fira Sans Light Bold"/>
                <a:cs typeface="Fira Sans Light Bold"/>
                <a:sym typeface="Fira Sans Light Bold"/>
              </a:rPr>
              <a:t>4% del total de personas que desean emprender</a:t>
            </a:r>
          </a:p>
        </p:txBody>
      </p:sp>
      <p:sp>
        <p:nvSpPr>
          <p:cNvPr name="Freeform 24" id="24"/>
          <p:cNvSpPr/>
          <p:nvPr/>
        </p:nvSpPr>
        <p:spPr>
          <a:xfrm flipH="false" flipV="false" rot="0">
            <a:off x="15468484" y="9105694"/>
            <a:ext cx="2575794" cy="961336"/>
          </a:xfrm>
          <a:custGeom>
            <a:avLst/>
            <a:gdLst/>
            <a:ahLst/>
            <a:cxnLst/>
            <a:rect r="r" b="b" t="t" l="l"/>
            <a:pathLst>
              <a:path h="961336" w="2575794">
                <a:moveTo>
                  <a:pt x="0" y="0"/>
                </a:moveTo>
                <a:lnTo>
                  <a:pt x="2575794" y="0"/>
                </a:lnTo>
                <a:lnTo>
                  <a:pt x="2575794" y="961336"/>
                </a:lnTo>
                <a:lnTo>
                  <a:pt x="0" y="96133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2095335">
            <a:off x="14915823" y="-4533098"/>
            <a:ext cx="8149026" cy="8045311"/>
          </a:xfrm>
          <a:custGeom>
            <a:avLst/>
            <a:gdLst/>
            <a:ahLst/>
            <a:cxnLst/>
            <a:rect r="r" b="b" t="t" l="l"/>
            <a:pathLst>
              <a:path h="8045311" w="8149026">
                <a:moveTo>
                  <a:pt x="0" y="0"/>
                </a:moveTo>
                <a:lnTo>
                  <a:pt x="8149026" y="0"/>
                </a:lnTo>
                <a:lnTo>
                  <a:pt x="8149026" y="8045311"/>
                </a:lnTo>
                <a:lnTo>
                  <a:pt x="0" y="80453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93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2443693"/>
            <a:ext cx="7234201" cy="6814607"/>
          </a:xfrm>
          <a:custGeom>
            <a:avLst/>
            <a:gdLst/>
            <a:ahLst/>
            <a:cxnLst/>
            <a:rect r="r" b="b" t="t" l="l"/>
            <a:pathLst>
              <a:path h="6814607" w="7234201">
                <a:moveTo>
                  <a:pt x="0" y="0"/>
                </a:moveTo>
                <a:lnTo>
                  <a:pt x="7234201" y="0"/>
                </a:lnTo>
                <a:lnTo>
                  <a:pt x="7234201" y="6814607"/>
                </a:lnTo>
                <a:lnTo>
                  <a:pt x="0" y="681460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649" t="0" r="-2064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865661" y="3509386"/>
            <a:ext cx="6655962" cy="5481584"/>
            <a:chOff x="0" y="0"/>
            <a:chExt cx="8874616" cy="7308778"/>
          </a:xfrm>
        </p:grpSpPr>
        <p:sp>
          <p:nvSpPr>
            <p:cNvPr name="TextBox 4" id="4"/>
            <p:cNvSpPr txBox="true"/>
            <p:nvPr/>
          </p:nvSpPr>
          <p:spPr>
            <a:xfrm rot="0">
              <a:off x="0" y="1171913"/>
              <a:ext cx="8874616" cy="4842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079"/>
                </a:lnSpc>
                <a:spcBef>
                  <a:spcPct val="0"/>
                </a:spcBef>
              </a:pPr>
              <a:r>
                <a:rPr lang="en-US" sz="2200">
                  <a:solidFill>
                    <a:srgbClr val="0E2DAF"/>
                  </a:solidFill>
                  <a:latin typeface="Nunito"/>
                  <a:ea typeface="Nunito"/>
                  <a:cs typeface="Nunito"/>
                  <a:sym typeface="Nunito"/>
                </a:rPr>
                <a:t>MERCADO TOTAL DISPONIBLE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-104775"/>
              <a:ext cx="8874616" cy="116988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7419"/>
                </a:lnSpc>
                <a:spcBef>
                  <a:spcPct val="0"/>
                </a:spcBef>
              </a:pPr>
              <a:r>
                <a:rPr lang="en-US" sz="5299" b="true">
                  <a:solidFill>
                    <a:srgbClr val="0E2DAF"/>
                  </a:solidFill>
                  <a:latin typeface="Nunito Sans Bold Bold"/>
                  <a:ea typeface="Nunito Sans Bold Bold"/>
                  <a:cs typeface="Nunito Sans Bold Bold"/>
                  <a:sym typeface="Nunito Sans Bold Bold"/>
                </a:rPr>
                <a:t>1.69 M estudiantes 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3991849"/>
              <a:ext cx="8874616" cy="4842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079"/>
                </a:lnSpc>
                <a:spcBef>
                  <a:spcPct val="0"/>
                </a:spcBef>
              </a:pPr>
              <a:r>
                <a:rPr lang="en-US" sz="2200">
                  <a:solidFill>
                    <a:srgbClr val="0E2DAF"/>
                  </a:solidFill>
                  <a:latin typeface="Nunito"/>
                  <a:ea typeface="Nunito"/>
                  <a:cs typeface="Nunito"/>
                  <a:sym typeface="Nunito"/>
                </a:rPr>
                <a:t>MERCADO ÚTIL DISPONIBLE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0" y="2715161"/>
              <a:ext cx="8874616" cy="116988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7419"/>
                </a:lnSpc>
                <a:spcBef>
                  <a:spcPct val="0"/>
                </a:spcBef>
              </a:pPr>
              <a:r>
                <a:rPr lang="en-US" sz="5299" b="true">
                  <a:solidFill>
                    <a:srgbClr val="0E2DAF"/>
                  </a:solidFill>
                  <a:latin typeface="Nunito Sans Bold Bold"/>
                  <a:ea typeface="Nunito Sans Bold Bold"/>
                  <a:cs typeface="Nunito Sans Bold Bold"/>
                  <a:sym typeface="Nunito Sans Bold Bold"/>
                </a:rPr>
                <a:t>426 Mil estudiantes</a:t>
              </a:r>
            </a:p>
          </p:txBody>
        </p:sp>
        <p:sp>
          <p:nvSpPr>
            <p:cNvPr name="TextBox 8" id="8"/>
            <p:cNvSpPr txBox="true"/>
            <p:nvPr/>
          </p:nvSpPr>
          <p:spPr>
            <a:xfrm rot="0">
              <a:off x="0" y="6811785"/>
              <a:ext cx="8874616" cy="4842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079"/>
                </a:lnSpc>
                <a:spcBef>
                  <a:spcPct val="0"/>
                </a:spcBef>
              </a:pPr>
              <a:r>
                <a:rPr lang="en-US" sz="2200">
                  <a:solidFill>
                    <a:srgbClr val="0E2DAF"/>
                  </a:solidFill>
                  <a:latin typeface="Nunito"/>
                  <a:ea typeface="Nunito"/>
                  <a:cs typeface="Nunito"/>
                  <a:sym typeface="Nunito"/>
                </a:rPr>
                <a:t>CUOTA DE MERCADO</a:t>
              </a:r>
            </a:p>
          </p:txBody>
        </p:sp>
        <p:sp>
          <p:nvSpPr>
            <p:cNvPr name="TextBox 9" id="9"/>
            <p:cNvSpPr txBox="true"/>
            <p:nvPr/>
          </p:nvSpPr>
          <p:spPr>
            <a:xfrm rot="0">
              <a:off x="0" y="5535096"/>
              <a:ext cx="8874616" cy="116988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7419"/>
                </a:lnSpc>
                <a:spcBef>
                  <a:spcPct val="0"/>
                </a:spcBef>
              </a:pPr>
              <a:r>
                <a:rPr lang="en-US" sz="5299" b="true">
                  <a:solidFill>
                    <a:srgbClr val="0E2DAF"/>
                  </a:solidFill>
                  <a:latin typeface="Nunito Sans Bold Bold"/>
                  <a:ea typeface="Nunito Sans Bold Bold"/>
                  <a:cs typeface="Nunito Sans Bold Bold"/>
                  <a:sym typeface="Nunito Sans Bold Bold"/>
                </a:rPr>
                <a:t>17 044 estudiantes</a:t>
              </a: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1545483" y="833516"/>
            <a:ext cx="14740930" cy="99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6999" b="true">
                <a:solidFill>
                  <a:srgbClr val="0E2DAF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4. Tamaño de mercado: España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2095335">
            <a:off x="14915823" y="-4533098"/>
            <a:ext cx="8149026" cy="8045311"/>
          </a:xfrm>
          <a:custGeom>
            <a:avLst/>
            <a:gdLst/>
            <a:ahLst/>
            <a:cxnLst/>
            <a:rect r="r" b="b" t="t" l="l"/>
            <a:pathLst>
              <a:path h="8045311" w="8149026">
                <a:moveTo>
                  <a:pt x="0" y="0"/>
                </a:moveTo>
                <a:lnTo>
                  <a:pt x="8149026" y="0"/>
                </a:lnTo>
                <a:lnTo>
                  <a:pt x="8149026" y="8045311"/>
                </a:lnTo>
                <a:lnTo>
                  <a:pt x="0" y="80453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3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5468484" y="9105694"/>
            <a:ext cx="2575794" cy="961336"/>
          </a:xfrm>
          <a:custGeom>
            <a:avLst/>
            <a:gdLst/>
            <a:ahLst/>
            <a:cxnLst/>
            <a:rect r="r" b="b" t="t" l="l"/>
            <a:pathLst>
              <a:path h="961336" w="2575794">
                <a:moveTo>
                  <a:pt x="0" y="0"/>
                </a:moveTo>
                <a:lnTo>
                  <a:pt x="2575794" y="0"/>
                </a:lnTo>
                <a:lnTo>
                  <a:pt x="2575794" y="961336"/>
                </a:lnTo>
                <a:lnTo>
                  <a:pt x="0" y="96133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37B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4498931" y="2721251"/>
            <a:ext cx="8834034" cy="2189412"/>
          </a:xfrm>
          <a:prstGeom prst="rect">
            <a:avLst/>
          </a:prstGeom>
          <a:solidFill>
            <a:srgbClr val="F6F7FC"/>
          </a:solidFill>
        </p:spPr>
      </p:sp>
      <p:sp>
        <p:nvSpPr>
          <p:cNvPr name="AutoShape 3" id="3"/>
          <p:cNvSpPr/>
          <p:nvPr/>
        </p:nvSpPr>
        <p:spPr>
          <a:xfrm rot="0">
            <a:off x="4498931" y="2721251"/>
            <a:ext cx="2864233" cy="2189412"/>
          </a:xfrm>
          <a:prstGeom prst="rect">
            <a:avLst/>
          </a:prstGeom>
          <a:solidFill>
            <a:srgbClr val="1A37B2">
              <a:alpha val="6667"/>
            </a:srgbClr>
          </a:solidFill>
        </p:spPr>
      </p:sp>
      <p:sp>
        <p:nvSpPr>
          <p:cNvPr name="TextBox 4" id="4"/>
          <p:cNvSpPr txBox="true"/>
          <p:nvPr/>
        </p:nvSpPr>
        <p:spPr>
          <a:xfrm rot="0">
            <a:off x="4962967" y="3353995"/>
            <a:ext cx="2400198" cy="914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39"/>
              </a:lnSpc>
            </a:pPr>
            <a:r>
              <a:rPr lang="en-US" sz="5949" spc="59">
                <a:solidFill>
                  <a:srgbClr val="0E2DAF"/>
                </a:solidFill>
                <a:latin typeface="Fira Sans Black"/>
                <a:ea typeface="Fira Sans Black"/>
                <a:cs typeface="Fira Sans Black"/>
                <a:sym typeface="Fira Sans Black"/>
              </a:rPr>
              <a:t>447 M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7849728" y="3545806"/>
            <a:ext cx="5121218" cy="4641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3"/>
              </a:lnSpc>
            </a:pPr>
            <a:r>
              <a:rPr lang="en-US" sz="2568" spc="128">
                <a:solidFill>
                  <a:srgbClr val="0E2DAF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Personas en la UE</a:t>
            </a:r>
          </a:p>
        </p:txBody>
      </p:sp>
      <p:sp>
        <p:nvSpPr>
          <p:cNvPr name="AutoShape 6" id="6"/>
          <p:cNvSpPr/>
          <p:nvPr/>
        </p:nvSpPr>
        <p:spPr>
          <a:xfrm rot="0">
            <a:off x="4498931" y="5094753"/>
            <a:ext cx="8834034" cy="2189412"/>
          </a:xfrm>
          <a:prstGeom prst="rect">
            <a:avLst/>
          </a:prstGeom>
          <a:solidFill>
            <a:srgbClr val="F6F7FC"/>
          </a:solidFill>
        </p:spPr>
      </p:sp>
      <p:sp>
        <p:nvSpPr>
          <p:cNvPr name="AutoShape 7" id="7"/>
          <p:cNvSpPr/>
          <p:nvPr/>
        </p:nvSpPr>
        <p:spPr>
          <a:xfrm rot="0">
            <a:off x="4498931" y="5094753"/>
            <a:ext cx="2864233" cy="2189412"/>
          </a:xfrm>
          <a:prstGeom prst="rect">
            <a:avLst/>
          </a:prstGeom>
          <a:solidFill>
            <a:srgbClr val="1A37B2">
              <a:alpha val="6667"/>
            </a:srgbClr>
          </a:solidFill>
        </p:spPr>
      </p:sp>
      <p:sp>
        <p:nvSpPr>
          <p:cNvPr name="TextBox 8" id="8"/>
          <p:cNvSpPr txBox="true"/>
          <p:nvPr/>
        </p:nvSpPr>
        <p:spPr>
          <a:xfrm rot="0">
            <a:off x="4748482" y="5727496"/>
            <a:ext cx="2614683" cy="914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39"/>
              </a:lnSpc>
            </a:pPr>
            <a:r>
              <a:rPr lang="en-US" sz="5949" spc="59">
                <a:solidFill>
                  <a:srgbClr val="0E2DAF"/>
                </a:solidFill>
                <a:latin typeface="Fira Sans Black"/>
                <a:ea typeface="Fira Sans Black"/>
                <a:cs typeface="Fira Sans Black"/>
                <a:sym typeface="Fira Sans Black"/>
              </a:rPr>
              <a:t>32.2 M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849728" y="5330533"/>
            <a:ext cx="5121218" cy="1632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68"/>
              </a:lnSpc>
            </a:pPr>
            <a:r>
              <a:rPr lang="en-US" sz="2912" spc="145">
                <a:solidFill>
                  <a:srgbClr val="0E2DAF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Personas en UE con intención de emprender (8.2%)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545483" y="833516"/>
            <a:ext cx="14740930" cy="99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6999" b="true">
                <a:solidFill>
                  <a:srgbClr val="F6F7FC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4. Tamaño de mercado: UE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4498931" y="7467249"/>
            <a:ext cx="8834034" cy="2189412"/>
            <a:chOff x="0" y="0"/>
            <a:chExt cx="11778712" cy="2919216"/>
          </a:xfrm>
        </p:grpSpPr>
        <p:sp>
          <p:nvSpPr>
            <p:cNvPr name="AutoShape 12" id="12"/>
            <p:cNvSpPr/>
            <p:nvPr/>
          </p:nvSpPr>
          <p:spPr>
            <a:xfrm rot="0">
              <a:off x="0" y="0"/>
              <a:ext cx="11778712" cy="2919216"/>
            </a:xfrm>
            <a:prstGeom prst="rect">
              <a:avLst/>
            </a:prstGeom>
            <a:solidFill>
              <a:srgbClr val="F6F7FC"/>
            </a:solidFill>
          </p:spPr>
        </p:sp>
        <p:sp>
          <p:nvSpPr>
            <p:cNvPr name="AutoShape 13" id="13"/>
            <p:cNvSpPr/>
            <p:nvPr/>
          </p:nvSpPr>
          <p:spPr>
            <a:xfrm rot="0">
              <a:off x="0" y="0"/>
              <a:ext cx="3818978" cy="2919216"/>
            </a:xfrm>
            <a:prstGeom prst="rect">
              <a:avLst/>
            </a:prstGeom>
            <a:solidFill>
              <a:srgbClr val="1A37B2">
                <a:alpha val="6667"/>
              </a:srgbClr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7849728" y="8255480"/>
            <a:ext cx="5121218" cy="527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68"/>
              </a:lnSpc>
            </a:pPr>
            <a:r>
              <a:rPr lang="en-US" sz="2912" spc="145">
                <a:solidFill>
                  <a:srgbClr val="0E2DAF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Mercado accesible (4%)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855724" y="8019784"/>
            <a:ext cx="2614683" cy="914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39"/>
              </a:lnSpc>
            </a:pPr>
            <a:r>
              <a:rPr lang="en-US" sz="5949" spc="59">
                <a:solidFill>
                  <a:srgbClr val="0E2DAF"/>
                </a:solidFill>
                <a:latin typeface="Fira Sans Black"/>
                <a:ea typeface="Fira Sans Black"/>
                <a:cs typeface="Fira Sans Black"/>
                <a:sym typeface="Fira Sans Black"/>
              </a:rPr>
              <a:t>1.4 M</a:t>
            </a:r>
          </a:p>
        </p:txBody>
      </p:sp>
      <p:sp>
        <p:nvSpPr>
          <p:cNvPr name="Freeform 16" id="16"/>
          <p:cNvSpPr/>
          <p:nvPr/>
        </p:nvSpPr>
        <p:spPr>
          <a:xfrm flipH="true" flipV="false" rot="-8479733">
            <a:off x="-2695517" y="7600153"/>
            <a:ext cx="3790760" cy="4114800"/>
          </a:xfrm>
          <a:custGeom>
            <a:avLst/>
            <a:gdLst/>
            <a:ahLst/>
            <a:cxnLst/>
            <a:rect r="r" b="b" t="t" l="l"/>
            <a:pathLst>
              <a:path h="4114800" w="3790760">
                <a:moveTo>
                  <a:pt x="3790759" y="0"/>
                </a:moveTo>
                <a:lnTo>
                  <a:pt x="0" y="0"/>
                </a:lnTo>
                <a:lnTo>
                  <a:pt x="0" y="4114800"/>
                </a:lnTo>
                <a:lnTo>
                  <a:pt x="3790759" y="4114800"/>
                </a:lnTo>
                <a:lnTo>
                  <a:pt x="3790759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2095335">
            <a:off x="14915823" y="-4533098"/>
            <a:ext cx="8149026" cy="8045311"/>
          </a:xfrm>
          <a:custGeom>
            <a:avLst/>
            <a:gdLst/>
            <a:ahLst/>
            <a:cxnLst/>
            <a:rect r="r" b="b" t="t" l="l"/>
            <a:pathLst>
              <a:path h="8045311" w="8149026">
                <a:moveTo>
                  <a:pt x="0" y="0"/>
                </a:moveTo>
                <a:lnTo>
                  <a:pt x="8149026" y="0"/>
                </a:lnTo>
                <a:lnTo>
                  <a:pt x="8149026" y="8045311"/>
                </a:lnTo>
                <a:lnTo>
                  <a:pt x="0" y="80453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93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545483" y="833516"/>
            <a:ext cx="14740930" cy="99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6999" b="true">
                <a:solidFill>
                  <a:srgbClr val="1A37B2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5. Modelo de negocio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2555081" y="2342817"/>
            <a:ext cx="5939910" cy="3035542"/>
            <a:chOff x="0" y="0"/>
            <a:chExt cx="1392232" cy="71148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392232" cy="711489"/>
            </a:xfrm>
            <a:custGeom>
              <a:avLst/>
              <a:gdLst/>
              <a:ahLst/>
              <a:cxnLst/>
              <a:rect r="r" b="b" t="t" l="l"/>
              <a:pathLst>
                <a:path h="711489" w="1392232">
                  <a:moveTo>
                    <a:pt x="0" y="0"/>
                  </a:moveTo>
                  <a:lnTo>
                    <a:pt x="1392232" y="0"/>
                  </a:lnTo>
                  <a:lnTo>
                    <a:pt x="1392232" y="711489"/>
                  </a:lnTo>
                  <a:lnTo>
                    <a:pt x="0" y="711489"/>
                  </a:lnTo>
                  <a:close/>
                </a:path>
              </a:pathLst>
            </a:custGeom>
            <a:solidFill>
              <a:srgbClr val="0E2DAF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9336905" y="2342817"/>
            <a:ext cx="5939910" cy="3035542"/>
            <a:chOff x="0" y="0"/>
            <a:chExt cx="1392232" cy="71148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92232" cy="711489"/>
            </a:xfrm>
            <a:custGeom>
              <a:avLst/>
              <a:gdLst/>
              <a:ahLst/>
              <a:cxnLst/>
              <a:rect r="r" b="b" t="t" l="l"/>
              <a:pathLst>
                <a:path h="711489" w="1392232">
                  <a:moveTo>
                    <a:pt x="0" y="0"/>
                  </a:moveTo>
                  <a:lnTo>
                    <a:pt x="1392232" y="0"/>
                  </a:lnTo>
                  <a:lnTo>
                    <a:pt x="1392232" y="711489"/>
                  </a:lnTo>
                  <a:lnTo>
                    <a:pt x="0" y="711489"/>
                  </a:lnTo>
                  <a:close/>
                </a:path>
              </a:pathLst>
            </a:custGeom>
            <a:solidFill>
              <a:srgbClr val="1A37B2"/>
            </a:solidFill>
          </p:spPr>
        </p:sp>
      </p:grpSp>
      <p:grpSp>
        <p:nvGrpSpPr>
          <p:cNvPr name="Group 7" id="7"/>
          <p:cNvGrpSpPr/>
          <p:nvPr/>
        </p:nvGrpSpPr>
        <p:grpSpPr>
          <a:xfrm rot="0">
            <a:off x="2555081" y="6645274"/>
            <a:ext cx="5939910" cy="3018956"/>
            <a:chOff x="0" y="0"/>
            <a:chExt cx="1392232" cy="707601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392232" cy="707601"/>
            </a:xfrm>
            <a:custGeom>
              <a:avLst/>
              <a:gdLst/>
              <a:ahLst/>
              <a:cxnLst/>
              <a:rect r="r" b="b" t="t" l="l"/>
              <a:pathLst>
                <a:path h="707601" w="1392232">
                  <a:moveTo>
                    <a:pt x="0" y="0"/>
                  </a:moveTo>
                  <a:lnTo>
                    <a:pt x="1392232" y="0"/>
                  </a:lnTo>
                  <a:lnTo>
                    <a:pt x="1392232" y="707601"/>
                  </a:lnTo>
                  <a:lnTo>
                    <a:pt x="0" y="707601"/>
                  </a:lnTo>
                  <a:close/>
                </a:path>
              </a:pathLst>
            </a:custGeom>
            <a:solidFill>
              <a:srgbClr val="1A37B2"/>
            </a:solidFill>
          </p:spPr>
        </p:sp>
      </p:grpSp>
      <p:grpSp>
        <p:nvGrpSpPr>
          <p:cNvPr name="Group 9" id="9"/>
          <p:cNvGrpSpPr/>
          <p:nvPr/>
        </p:nvGrpSpPr>
        <p:grpSpPr>
          <a:xfrm rot="0">
            <a:off x="9336905" y="6645274"/>
            <a:ext cx="5939910" cy="3018956"/>
            <a:chOff x="0" y="0"/>
            <a:chExt cx="1392232" cy="707601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392232" cy="707601"/>
            </a:xfrm>
            <a:custGeom>
              <a:avLst/>
              <a:gdLst/>
              <a:ahLst/>
              <a:cxnLst/>
              <a:rect r="r" b="b" t="t" l="l"/>
              <a:pathLst>
                <a:path h="707601" w="1392232">
                  <a:moveTo>
                    <a:pt x="0" y="0"/>
                  </a:moveTo>
                  <a:lnTo>
                    <a:pt x="1392232" y="0"/>
                  </a:lnTo>
                  <a:lnTo>
                    <a:pt x="1392232" y="707601"/>
                  </a:lnTo>
                  <a:lnTo>
                    <a:pt x="0" y="707601"/>
                  </a:lnTo>
                  <a:close/>
                </a:path>
              </a:pathLst>
            </a:custGeom>
            <a:solidFill>
              <a:srgbClr val="0E2DAF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3087264" y="2807286"/>
            <a:ext cx="4875542" cy="5490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76"/>
              </a:lnSpc>
            </a:pPr>
            <a:r>
              <a:rPr lang="en-US" sz="3197" b="true">
                <a:solidFill>
                  <a:srgbClr val="F6F7FC"/>
                </a:solidFill>
                <a:latin typeface="Poppins Bold"/>
                <a:ea typeface="Poppins Bold"/>
                <a:cs typeface="Poppins Bold"/>
                <a:sym typeface="Poppins Bold"/>
              </a:rPr>
              <a:t>Suscripción Basica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669551" y="2807286"/>
            <a:ext cx="4728800" cy="5490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76"/>
              </a:lnSpc>
            </a:pPr>
            <a:r>
              <a:rPr lang="en-US" sz="3197" b="true">
                <a:solidFill>
                  <a:srgbClr val="F6F7FC"/>
                </a:solidFill>
                <a:latin typeface="Poppins Bold"/>
                <a:ea typeface="Poppins Bold"/>
                <a:cs typeface="Poppins Bold"/>
                <a:sym typeface="Poppins Bold"/>
              </a:rPr>
              <a:t>Suscripción Standard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669551" y="3579947"/>
            <a:ext cx="5274618" cy="12718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99"/>
              </a:lnSpc>
            </a:pPr>
            <a:r>
              <a:rPr lang="en-US" sz="2428">
                <a:solidFill>
                  <a:srgbClr val="F6F7FC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Suscripción mensual con funcionalidades adicionales: Filtros, acceso al foro, plantillas.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2923233" y="3579947"/>
            <a:ext cx="5243575" cy="8431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99"/>
              </a:lnSpc>
            </a:pPr>
            <a:r>
              <a:rPr lang="en-US" sz="2428">
                <a:solidFill>
                  <a:srgbClr val="F6F7FC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Suscripción Gratuita, sin tiempo de caducidad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669551" y="7102183"/>
            <a:ext cx="5389547" cy="5490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76"/>
              </a:lnSpc>
            </a:pPr>
            <a:r>
              <a:rPr lang="en-US" sz="3197" b="true">
                <a:solidFill>
                  <a:srgbClr val="F6F7FC"/>
                </a:solidFill>
                <a:latin typeface="Poppins Bold"/>
                <a:ea typeface="Poppins Bold"/>
                <a:cs typeface="Poppins Bold"/>
                <a:sym typeface="Poppins Bold"/>
              </a:rPr>
              <a:t>Suscripción Corporativa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669551" y="7817952"/>
            <a:ext cx="5229195" cy="12718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99"/>
              </a:lnSpc>
            </a:pPr>
            <a:r>
              <a:rPr lang="en-US" sz="2428">
                <a:solidFill>
                  <a:srgbClr val="F6F7FC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Pensada para universidades y incubadoras. Ticket promedio 3500 euros anuales (45 estudiantes aprox).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923114" y="6996078"/>
            <a:ext cx="4875542" cy="5490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76"/>
              </a:lnSpc>
            </a:pPr>
            <a:r>
              <a:rPr lang="en-US" sz="3197" b="true">
                <a:solidFill>
                  <a:srgbClr val="F6F7FC"/>
                </a:solidFill>
                <a:latin typeface="Poppins Bold"/>
                <a:ea typeface="Poppins Bold"/>
                <a:cs typeface="Poppins Bold"/>
                <a:sym typeface="Poppins Bold"/>
              </a:rPr>
              <a:t>Suscripción Premium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2923233" y="7603640"/>
            <a:ext cx="5243575" cy="17004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99"/>
              </a:lnSpc>
            </a:pPr>
            <a:r>
              <a:rPr lang="en-US" sz="2428">
                <a:solidFill>
                  <a:srgbClr val="F6F7FC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Suscripción Anual con funcionalidades de la suscripción standard más acceso a la sección aprende a emprender y más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0">
            <a:off x="15468484" y="9105694"/>
            <a:ext cx="2575794" cy="961336"/>
          </a:xfrm>
          <a:custGeom>
            <a:avLst/>
            <a:gdLst/>
            <a:ahLst/>
            <a:cxnLst/>
            <a:rect r="r" b="b" t="t" l="l"/>
            <a:pathLst>
              <a:path h="961336" w="2575794">
                <a:moveTo>
                  <a:pt x="0" y="0"/>
                </a:moveTo>
                <a:lnTo>
                  <a:pt x="2575794" y="0"/>
                </a:lnTo>
                <a:lnTo>
                  <a:pt x="2575794" y="961336"/>
                </a:lnTo>
                <a:lnTo>
                  <a:pt x="0" y="96133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098641" y="2338260"/>
            <a:ext cx="3652786" cy="7621782"/>
          </a:xfrm>
          <a:custGeom>
            <a:avLst/>
            <a:gdLst/>
            <a:ahLst/>
            <a:cxnLst/>
            <a:rect r="r" b="b" t="t" l="l"/>
            <a:pathLst>
              <a:path h="7621782" w="3652786">
                <a:moveTo>
                  <a:pt x="0" y="0"/>
                </a:moveTo>
                <a:lnTo>
                  <a:pt x="3652786" y="0"/>
                </a:lnTo>
                <a:lnTo>
                  <a:pt x="3652786" y="7621782"/>
                </a:lnTo>
                <a:lnTo>
                  <a:pt x="0" y="762178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619" t="-2855" r="-8605" b="-634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079238" y="2338260"/>
            <a:ext cx="3455638" cy="7621782"/>
          </a:xfrm>
          <a:custGeom>
            <a:avLst/>
            <a:gdLst/>
            <a:ahLst/>
            <a:cxnLst/>
            <a:rect r="r" b="b" t="t" l="l"/>
            <a:pathLst>
              <a:path h="7621782" w="3455638">
                <a:moveTo>
                  <a:pt x="0" y="0"/>
                </a:moveTo>
                <a:lnTo>
                  <a:pt x="3455638" y="0"/>
                </a:lnTo>
                <a:lnTo>
                  <a:pt x="3455638" y="7621782"/>
                </a:lnTo>
                <a:lnTo>
                  <a:pt x="0" y="76217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274049" y="2338260"/>
            <a:ext cx="3459205" cy="7621782"/>
          </a:xfrm>
          <a:custGeom>
            <a:avLst/>
            <a:gdLst/>
            <a:ahLst/>
            <a:cxnLst/>
            <a:rect r="r" b="b" t="t" l="l"/>
            <a:pathLst>
              <a:path h="7621782" w="3459205">
                <a:moveTo>
                  <a:pt x="0" y="0"/>
                </a:moveTo>
                <a:lnTo>
                  <a:pt x="3459205" y="0"/>
                </a:lnTo>
                <a:lnTo>
                  <a:pt x="3459205" y="7621782"/>
                </a:lnTo>
                <a:lnTo>
                  <a:pt x="0" y="762178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545483" y="833516"/>
            <a:ext cx="14740930" cy="99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6999" b="true">
                <a:solidFill>
                  <a:srgbClr val="0E2DAF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5. Modelo de negocio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5468484" y="9105694"/>
            <a:ext cx="2575794" cy="961336"/>
          </a:xfrm>
          <a:custGeom>
            <a:avLst/>
            <a:gdLst/>
            <a:ahLst/>
            <a:cxnLst/>
            <a:rect r="r" b="b" t="t" l="l"/>
            <a:pathLst>
              <a:path h="961336" w="2575794">
                <a:moveTo>
                  <a:pt x="0" y="0"/>
                </a:moveTo>
                <a:lnTo>
                  <a:pt x="2575794" y="0"/>
                </a:lnTo>
                <a:lnTo>
                  <a:pt x="2575794" y="961336"/>
                </a:lnTo>
                <a:lnTo>
                  <a:pt x="0" y="96133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06024" y="1501137"/>
            <a:ext cx="11180064" cy="9125797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1545483" y="833516"/>
            <a:ext cx="14740930" cy="99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6999" b="true">
                <a:solidFill>
                  <a:srgbClr val="0E2DAF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5. Modelo de negocio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12266645" y="3230500"/>
            <a:ext cx="3232432" cy="1480089"/>
            <a:chOff x="0" y="0"/>
            <a:chExt cx="4309909" cy="1973452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0" y="922527"/>
              <a:ext cx="4309909" cy="10509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120"/>
                </a:lnSpc>
              </a:pPr>
              <a:r>
                <a:rPr lang="en-US" sz="2600">
                  <a:solidFill>
                    <a:srgbClr val="0E2DAF"/>
                  </a:solidFill>
                  <a:latin typeface="Open Sans"/>
                  <a:ea typeface="Open Sans"/>
                  <a:cs typeface="Open Sans"/>
                  <a:sym typeface="Open Sans"/>
                </a:rPr>
                <a:t>Perdida de -34,132 € (-25% sobre ventas)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-66675"/>
              <a:ext cx="4309909" cy="79311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680"/>
                </a:lnSpc>
                <a:spcBef>
                  <a:spcPct val="0"/>
                </a:spcBef>
              </a:pPr>
              <a:r>
                <a:rPr lang="en-US" b="true" sz="3600">
                  <a:solidFill>
                    <a:srgbClr val="0E2DAF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Año </a:t>
              </a:r>
              <a:r>
                <a:rPr lang="en-US" b="true" sz="3600" u="none">
                  <a:solidFill>
                    <a:srgbClr val="0E2DAF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1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12266645" y="5288293"/>
            <a:ext cx="4019767" cy="1480089"/>
            <a:chOff x="0" y="0"/>
            <a:chExt cx="5359690" cy="1973452"/>
          </a:xfrm>
        </p:grpSpPr>
        <p:sp>
          <p:nvSpPr>
            <p:cNvPr name="TextBox 8" id="8"/>
            <p:cNvSpPr txBox="true"/>
            <p:nvPr/>
          </p:nvSpPr>
          <p:spPr>
            <a:xfrm rot="0">
              <a:off x="0" y="922527"/>
              <a:ext cx="5359690" cy="10509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120"/>
                </a:lnSpc>
              </a:pPr>
              <a:r>
                <a:rPr lang="en-US" sz="2600">
                  <a:solidFill>
                    <a:srgbClr val="0E2DAF"/>
                  </a:solidFill>
                  <a:latin typeface="Open Sans"/>
                  <a:ea typeface="Open Sans"/>
                  <a:cs typeface="Open Sans"/>
                  <a:sym typeface="Open Sans"/>
                </a:rPr>
                <a:t>Beneficios de 117,661 € </a:t>
              </a:r>
            </a:p>
            <a:p>
              <a:pPr algn="l" marL="0" indent="0" lvl="0">
                <a:lnSpc>
                  <a:spcPts val="3120"/>
                </a:lnSpc>
                <a:spcBef>
                  <a:spcPct val="0"/>
                </a:spcBef>
              </a:pPr>
              <a:r>
                <a:rPr lang="en-US" sz="2600">
                  <a:solidFill>
                    <a:srgbClr val="0E2DAF"/>
                  </a:solidFill>
                  <a:latin typeface="Open Sans"/>
                  <a:ea typeface="Open Sans"/>
                  <a:cs typeface="Open Sans"/>
                  <a:sym typeface="Open Sans"/>
                </a:rPr>
                <a:t>(26% sobre ventas)</a:t>
              </a:r>
            </a:p>
          </p:txBody>
        </p:sp>
        <p:sp>
          <p:nvSpPr>
            <p:cNvPr name="TextBox 9" id="9"/>
            <p:cNvSpPr txBox="true"/>
            <p:nvPr/>
          </p:nvSpPr>
          <p:spPr>
            <a:xfrm rot="0">
              <a:off x="0" y="-66675"/>
              <a:ext cx="5359690" cy="79311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680"/>
                </a:lnSpc>
                <a:spcBef>
                  <a:spcPct val="0"/>
                </a:spcBef>
              </a:pPr>
              <a:r>
                <a:rPr lang="en-US" b="true" sz="3600">
                  <a:solidFill>
                    <a:srgbClr val="0E2DAF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Año </a:t>
              </a:r>
              <a:r>
                <a:rPr lang="en-US" b="true" sz="3600" u="none">
                  <a:solidFill>
                    <a:srgbClr val="0E2DAF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2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2266645" y="7778211"/>
            <a:ext cx="4019767" cy="1870614"/>
            <a:chOff x="0" y="0"/>
            <a:chExt cx="5359690" cy="2494152"/>
          </a:xfrm>
        </p:grpSpPr>
        <p:sp>
          <p:nvSpPr>
            <p:cNvPr name="TextBox 11" id="11"/>
            <p:cNvSpPr txBox="true"/>
            <p:nvPr/>
          </p:nvSpPr>
          <p:spPr>
            <a:xfrm rot="0">
              <a:off x="0" y="922527"/>
              <a:ext cx="5359690" cy="15716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120"/>
                </a:lnSpc>
              </a:pPr>
              <a:r>
                <a:rPr lang="en-US" sz="2600">
                  <a:solidFill>
                    <a:srgbClr val="0E2DAF"/>
                  </a:solidFill>
                  <a:latin typeface="Open Sans"/>
                  <a:ea typeface="Open Sans"/>
                  <a:cs typeface="Open Sans"/>
                  <a:sym typeface="Open Sans"/>
                </a:rPr>
                <a:t>Beneficios de 264,574 €</a:t>
              </a:r>
            </a:p>
            <a:p>
              <a:pPr algn="l">
                <a:lnSpc>
                  <a:spcPts val="3120"/>
                </a:lnSpc>
              </a:pPr>
              <a:r>
                <a:rPr lang="en-US" sz="2600">
                  <a:solidFill>
                    <a:srgbClr val="0E2DAF"/>
                  </a:solidFill>
                  <a:latin typeface="Open Sans"/>
                  <a:ea typeface="Open Sans"/>
                  <a:cs typeface="Open Sans"/>
                  <a:sym typeface="Open Sans"/>
                </a:rPr>
                <a:t>(39% sobre ventas)</a:t>
              </a:r>
            </a:p>
            <a:p>
              <a:pPr algn="l" marL="0" indent="0" lvl="0">
                <a:lnSpc>
                  <a:spcPts val="3120"/>
                </a:lnSpc>
                <a:spcBef>
                  <a:spcPct val="0"/>
                </a:spcBef>
              </a:pP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0" y="-66675"/>
              <a:ext cx="5359690" cy="79311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680"/>
                </a:lnSpc>
                <a:spcBef>
                  <a:spcPct val="0"/>
                </a:spcBef>
              </a:pPr>
              <a:r>
                <a:rPr lang="en-US" b="true" sz="3600">
                  <a:solidFill>
                    <a:srgbClr val="0E2DAF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Año </a:t>
              </a:r>
              <a:r>
                <a:rPr lang="en-US" b="true" sz="3600" u="none">
                  <a:solidFill>
                    <a:srgbClr val="0E2DAF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3</a:t>
              </a:r>
            </a:p>
          </p:txBody>
        </p:sp>
      </p:grpSp>
      <p:sp>
        <p:nvSpPr>
          <p:cNvPr name="Freeform 13" id="13"/>
          <p:cNvSpPr/>
          <p:nvPr/>
        </p:nvSpPr>
        <p:spPr>
          <a:xfrm flipH="false" flipV="false" rot="0">
            <a:off x="15468484" y="9105694"/>
            <a:ext cx="2575794" cy="961336"/>
          </a:xfrm>
          <a:custGeom>
            <a:avLst/>
            <a:gdLst/>
            <a:ahLst/>
            <a:cxnLst/>
            <a:rect r="r" b="b" t="t" l="l"/>
            <a:pathLst>
              <a:path h="961336" w="2575794">
                <a:moveTo>
                  <a:pt x="0" y="0"/>
                </a:moveTo>
                <a:lnTo>
                  <a:pt x="2575794" y="0"/>
                </a:lnTo>
                <a:lnTo>
                  <a:pt x="2575794" y="961336"/>
                </a:lnTo>
                <a:lnTo>
                  <a:pt x="0" y="9613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37B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336659" y="2050581"/>
            <a:ext cx="6037946" cy="6671763"/>
          </a:xfrm>
          <a:custGeom>
            <a:avLst/>
            <a:gdLst/>
            <a:ahLst/>
            <a:cxnLst/>
            <a:rect r="r" b="b" t="t" l="l"/>
            <a:pathLst>
              <a:path h="6671763" w="6037946">
                <a:moveTo>
                  <a:pt x="0" y="0"/>
                </a:moveTo>
                <a:lnTo>
                  <a:pt x="6037945" y="0"/>
                </a:lnTo>
                <a:lnTo>
                  <a:pt x="6037945" y="6671763"/>
                </a:lnTo>
                <a:lnTo>
                  <a:pt x="0" y="667176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14442306" y="3979740"/>
            <a:ext cx="2816994" cy="3348581"/>
          </a:xfrm>
          <a:custGeom>
            <a:avLst/>
            <a:gdLst/>
            <a:ahLst/>
            <a:cxnLst/>
            <a:rect r="r" b="b" t="t" l="l"/>
            <a:pathLst>
              <a:path h="3348581" w="2816994">
                <a:moveTo>
                  <a:pt x="2816994" y="0"/>
                </a:moveTo>
                <a:lnTo>
                  <a:pt x="0" y="0"/>
                </a:lnTo>
                <a:lnTo>
                  <a:pt x="0" y="3348581"/>
                </a:lnTo>
                <a:lnTo>
                  <a:pt x="2816994" y="3348581"/>
                </a:lnTo>
                <a:lnTo>
                  <a:pt x="2816994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338502" y="4542950"/>
            <a:ext cx="3469844" cy="2396152"/>
            <a:chOff x="0" y="0"/>
            <a:chExt cx="1428546" cy="98650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428546" cy="986503"/>
            </a:xfrm>
            <a:custGeom>
              <a:avLst/>
              <a:gdLst/>
              <a:ahLst/>
              <a:cxnLst/>
              <a:rect r="r" b="b" t="t" l="l"/>
              <a:pathLst>
                <a:path h="986503" w="1428546">
                  <a:moveTo>
                    <a:pt x="0" y="0"/>
                  </a:moveTo>
                  <a:lnTo>
                    <a:pt x="1428546" y="0"/>
                  </a:lnTo>
                  <a:lnTo>
                    <a:pt x="1428546" y="986503"/>
                  </a:lnTo>
                  <a:lnTo>
                    <a:pt x="0" y="986503"/>
                  </a:lnTo>
                  <a:close/>
                </a:path>
              </a:pathLst>
            </a:custGeom>
            <a:solidFill>
              <a:srgbClr val="0E2DAF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5011698" y="4542950"/>
            <a:ext cx="3469844" cy="2396152"/>
            <a:chOff x="0" y="0"/>
            <a:chExt cx="1428546" cy="98650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428546" cy="986503"/>
            </a:xfrm>
            <a:custGeom>
              <a:avLst/>
              <a:gdLst/>
              <a:ahLst/>
              <a:cxnLst/>
              <a:rect r="r" b="b" t="t" l="l"/>
              <a:pathLst>
                <a:path h="986503" w="1428546">
                  <a:moveTo>
                    <a:pt x="0" y="0"/>
                  </a:moveTo>
                  <a:lnTo>
                    <a:pt x="1428546" y="0"/>
                  </a:lnTo>
                  <a:lnTo>
                    <a:pt x="1428546" y="986503"/>
                  </a:lnTo>
                  <a:lnTo>
                    <a:pt x="0" y="986503"/>
                  </a:lnTo>
                  <a:close/>
                </a:path>
              </a:pathLst>
            </a:custGeom>
            <a:solidFill>
              <a:srgbClr val="0E2DAF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1936524" y="4894891"/>
            <a:ext cx="3260063" cy="5594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40"/>
              </a:lnSpc>
              <a:spcBef>
                <a:spcPct val="0"/>
              </a:spcBef>
            </a:pPr>
            <a:r>
              <a:rPr lang="en-US" b="true" sz="3100">
                <a:solidFill>
                  <a:srgbClr val="F6F7FC"/>
                </a:solidFill>
                <a:latin typeface="Poppins Bold"/>
                <a:ea typeface="Poppins Bold"/>
                <a:cs typeface="Poppins Bold"/>
                <a:sym typeface="Poppins Bold"/>
              </a:rPr>
              <a:t>685,424 €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-5400000">
            <a:off x="3821163" y="4698487"/>
            <a:ext cx="832304" cy="521231"/>
          </a:xfrm>
          <a:custGeom>
            <a:avLst/>
            <a:gdLst/>
            <a:ahLst/>
            <a:cxnLst/>
            <a:rect r="r" b="b" t="t" l="l"/>
            <a:pathLst>
              <a:path h="521231" w="832304">
                <a:moveTo>
                  <a:pt x="0" y="0"/>
                </a:moveTo>
                <a:lnTo>
                  <a:pt x="832304" y="0"/>
                </a:lnTo>
                <a:lnTo>
                  <a:pt x="832304" y="521231"/>
                </a:lnTo>
                <a:lnTo>
                  <a:pt x="0" y="5212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745474" y="3290747"/>
            <a:ext cx="6736069" cy="448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6F7FC"/>
                </a:solidFill>
                <a:latin typeface="Open Sans"/>
                <a:ea typeface="Open Sans"/>
                <a:cs typeface="Open Sans"/>
                <a:sym typeface="Open Sans"/>
              </a:rPr>
              <a:t>Se espera que para el año 3: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936524" y="5607185"/>
            <a:ext cx="2899271" cy="86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F6F7FC"/>
                </a:solidFill>
                <a:latin typeface="Open Sans"/>
                <a:ea typeface="Open Sans"/>
                <a:cs typeface="Open Sans"/>
                <a:sym typeface="Open Sans"/>
              </a:rPr>
              <a:t>Ingresos por ventas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655885" y="5607185"/>
            <a:ext cx="2899271" cy="422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F6F7FC"/>
                </a:solidFill>
                <a:latin typeface="Open Sans"/>
                <a:ea typeface="Open Sans"/>
                <a:cs typeface="Open Sans"/>
                <a:sym typeface="Open Sans"/>
              </a:rPr>
              <a:t>Egresos por Ventas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5655885" y="4894891"/>
            <a:ext cx="3260063" cy="5594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40"/>
              </a:lnSpc>
              <a:spcBef>
                <a:spcPct val="0"/>
              </a:spcBef>
            </a:pPr>
            <a:r>
              <a:rPr lang="en-US" b="true" sz="3100">
                <a:solidFill>
                  <a:srgbClr val="F6F7FC"/>
                </a:solidFill>
                <a:latin typeface="Poppins Bold"/>
                <a:ea typeface="Poppins Bold"/>
                <a:cs typeface="Poppins Bold"/>
                <a:sym typeface="Poppins Bold"/>
              </a:rPr>
              <a:t>374,160 €</a:t>
            </a:r>
          </a:p>
        </p:txBody>
      </p:sp>
      <p:sp>
        <p:nvSpPr>
          <p:cNvPr name="Freeform 14" id="14"/>
          <p:cNvSpPr/>
          <p:nvPr/>
        </p:nvSpPr>
        <p:spPr>
          <a:xfrm flipH="false" flipV="false" rot="5400000">
            <a:off x="7620852" y="4698487"/>
            <a:ext cx="832304" cy="521231"/>
          </a:xfrm>
          <a:custGeom>
            <a:avLst/>
            <a:gdLst/>
            <a:ahLst/>
            <a:cxnLst/>
            <a:rect r="r" b="b" t="t" l="l"/>
            <a:pathLst>
              <a:path h="521231" w="832304">
                <a:moveTo>
                  <a:pt x="0" y="0"/>
                </a:moveTo>
                <a:lnTo>
                  <a:pt x="832305" y="0"/>
                </a:lnTo>
                <a:lnTo>
                  <a:pt x="832305" y="521231"/>
                </a:lnTo>
                <a:lnTo>
                  <a:pt x="0" y="52123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545483" y="833516"/>
            <a:ext cx="14740930" cy="99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6999" b="true">
                <a:solidFill>
                  <a:srgbClr val="F6F7FC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5. Modelo de Negocio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643664" y="7918852"/>
            <a:ext cx="6736069" cy="905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F6F7FC"/>
                </a:solidFill>
                <a:latin typeface="Open Sans"/>
                <a:ea typeface="Open Sans"/>
                <a:cs typeface="Open Sans"/>
                <a:sym typeface="Open Sans"/>
              </a:rPr>
              <a:t>Para luego iniciar operaciones en la UE a partir del año 4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4334537" y="2648848"/>
            <a:ext cx="3621916" cy="4552052"/>
            <a:chOff x="0" y="0"/>
            <a:chExt cx="6062980" cy="762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47104" y="91841"/>
              <a:ext cx="6157188" cy="7436317"/>
            </a:xfrm>
            <a:custGeom>
              <a:avLst/>
              <a:gdLst/>
              <a:ahLst/>
              <a:cxnLst/>
              <a:rect r="r" b="b" t="t" l="l"/>
              <a:pathLst>
                <a:path h="7436317" w="6157188">
                  <a:moveTo>
                    <a:pt x="3078594" y="5949"/>
                  </a:moveTo>
                  <a:cubicBezTo>
                    <a:pt x="2027358" y="0"/>
                    <a:pt x="1053959" y="706239"/>
                    <a:pt x="526979" y="1857245"/>
                  </a:cubicBezTo>
                  <a:cubicBezTo>
                    <a:pt x="0" y="3008251"/>
                    <a:pt x="0" y="4428067"/>
                    <a:pt x="526979" y="5579073"/>
                  </a:cubicBezTo>
                  <a:cubicBezTo>
                    <a:pt x="1053959" y="6730078"/>
                    <a:pt x="2027358" y="7436317"/>
                    <a:pt x="3078594" y="7430369"/>
                  </a:cubicBezTo>
                  <a:cubicBezTo>
                    <a:pt x="4129830" y="7436317"/>
                    <a:pt x="5103229" y="6730078"/>
                    <a:pt x="5630209" y="5579073"/>
                  </a:cubicBezTo>
                  <a:cubicBezTo>
                    <a:pt x="6157188" y="4428067"/>
                    <a:pt x="6157188" y="3008251"/>
                    <a:pt x="5630209" y="1857245"/>
                  </a:cubicBezTo>
                  <a:cubicBezTo>
                    <a:pt x="5103229" y="706240"/>
                    <a:pt x="4129830" y="0"/>
                    <a:pt x="3078594" y="5949"/>
                  </a:cubicBezTo>
                  <a:close/>
                </a:path>
              </a:pathLst>
            </a:custGeom>
            <a:blipFill>
              <a:blip r:embed="rId2"/>
              <a:stretch>
                <a:fillRect l="223" t="-803" r="223" b="-803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062980" cy="7620000"/>
            </a:xfrm>
            <a:custGeom>
              <a:avLst/>
              <a:gdLst/>
              <a:ahLst/>
              <a:cxnLst/>
              <a:rect r="r" b="b" t="t" l="l"/>
              <a:pathLst>
                <a:path h="7620000" w="6062980">
                  <a:moveTo>
                    <a:pt x="3031490" y="7620000"/>
                  </a:moveTo>
                  <a:cubicBezTo>
                    <a:pt x="1360170" y="7620000"/>
                    <a:pt x="0" y="5910580"/>
                    <a:pt x="0" y="3810000"/>
                  </a:cubicBezTo>
                  <a:cubicBezTo>
                    <a:pt x="0" y="1709420"/>
                    <a:pt x="1360170" y="0"/>
                    <a:pt x="3031490" y="0"/>
                  </a:cubicBezTo>
                  <a:cubicBezTo>
                    <a:pt x="4702810" y="0"/>
                    <a:pt x="6062980" y="1709420"/>
                    <a:pt x="6062980" y="3810000"/>
                  </a:cubicBezTo>
                  <a:cubicBezTo>
                    <a:pt x="6062980" y="5910580"/>
                    <a:pt x="4702810" y="7620000"/>
                    <a:pt x="3031490" y="7620000"/>
                  </a:cubicBezTo>
                  <a:close/>
                  <a:moveTo>
                    <a:pt x="3031490" y="196850"/>
                  </a:moveTo>
                  <a:cubicBezTo>
                    <a:pt x="1468120" y="196850"/>
                    <a:pt x="196850" y="1817370"/>
                    <a:pt x="196850" y="3810000"/>
                  </a:cubicBezTo>
                  <a:cubicBezTo>
                    <a:pt x="196850" y="5802630"/>
                    <a:pt x="1468120" y="7423150"/>
                    <a:pt x="3031490" y="7423150"/>
                  </a:cubicBezTo>
                  <a:cubicBezTo>
                    <a:pt x="4594860" y="7423150"/>
                    <a:pt x="5866130" y="5802630"/>
                    <a:pt x="5866130" y="3810000"/>
                  </a:cubicBezTo>
                  <a:cubicBezTo>
                    <a:pt x="5866130" y="1817370"/>
                    <a:pt x="4594860" y="196850"/>
                    <a:pt x="3031490" y="196850"/>
                  </a:cubicBezTo>
                  <a:close/>
                </a:path>
              </a:pathLst>
            </a:custGeom>
            <a:solidFill>
              <a:srgbClr val="F6F7FC"/>
            </a:solidFill>
          </p:spPr>
        </p:sp>
      </p:grp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10316444" y="2632617"/>
            <a:ext cx="3634831" cy="4568283"/>
            <a:chOff x="0" y="0"/>
            <a:chExt cx="6062980" cy="7620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-47104" y="91841"/>
              <a:ext cx="6157188" cy="7436317"/>
            </a:xfrm>
            <a:custGeom>
              <a:avLst/>
              <a:gdLst/>
              <a:ahLst/>
              <a:cxnLst/>
              <a:rect r="r" b="b" t="t" l="l"/>
              <a:pathLst>
                <a:path h="7436317" w="6157188">
                  <a:moveTo>
                    <a:pt x="3078594" y="5949"/>
                  </a:moveTo>
                  <a:cubicBezTo>
                    <a:pt x="2027358" y="0"/>
                    <a:pt x="1053959" y="706239"/>
                    <a:pt x="526979" y="1857245"/>
                  </a:cubicBezTo>
                  <a:cubicBezTo>
                    <a:pt x="0" y="3008251"/>
                    <a:pt x="0" y="4428067"/>
                    <a:pt x="526979" y="5579073"/>
                  </a:cubicBezTo>
                  <a:cubicBezTo>
                    <a:pt x="1053959" y="6730078"/>
                    <a:pt x="2027358" y="7436317"/>
                    <a:pt x="3078594" y="7430369"/>
                  </a:cubicBezTo>
                  <a:cubicBezTo>
                    <a:pt x="4129830" y="7436317"/>
                    <a:pt x="5103229" y="6730078"/>
                    <a:pt x="5630209" y="5579073"/>
                  </a:cubicBezTo>
                  <a:cubicBezTo>
                    <a:pt x="6157188" y="4428067"/>
                    <a:pt x="6157188" y="3008251"/>
                    <a:pt x="5630209" y="1857245"/>
                  </a:cubicBezTo>
                  <a:cubicBezTo>
                    <a:pt x="5103229" y="706240"/>
                    <a:pt x="4129830" y="0"/>
                    <a:pt x="3078594" y="5949"/>
                  </a:cubicBezTo>
                  <a:close/>
                </a:path>
              </a:pathLst>
            </a:custGeom>
            <a:blipFill>
              <a:blip r:embed="rId3"/>
              <a:stretch>
                <a:fillRect l="223" t="-8538" r="223" b="-8538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062980" cy="7620000"/>
            </a:xfrm>
            <a:custGeom>
              <a:avLst/>
              <a:gdLst/>
              <a:ahLst/>
              <a:cxnLst/>
              <a:rect r="r" b="b" t="t" l="l"/>
              <a:pathLst>
                <a:path h="7620000" w="6062980">
                  <a:moveTo>
                    <a:pt x="3031490" y="7620000"/>
                  </a:moveTo>
                  <a:cubicBezTo>
                    <a:pt x="1360170" y="7620000"/>
                    <a:pt x="0" y="5910580"/>
                    <a:pt x="0" y="3810000"/>
                  </a:cubicBezTo>
                  <a:cubicBezTo>
                    <a:pt x="0" y="1709420"/>
                    <a:pt x="1360170" y="0"/>
                    <a:pt x="3031490" y="0"/>
                  </a:cubicBezTo>
                  <a:cubicBezTo>
                    <a:pt x="4702810" y="0"/>
                    <a:pt x="6062980" y="1709420"/>
                    <a:pt x="6062980" y="3810000"/>
                  </a:cubicBezTo>
                  <a:cubicBezTo>
                    <a:pt x="6062980" y="5910580"/>
                    <a:pt x="4702810" y="7620000"/>
                    <a:pt x="3031490" y="7620000"/>
                  </a:cubicBezTo>
                  <a:close/>
                  <a:moveTo>
                    <a:pt x="3031490" y="196850"/>
                  </a:moveTo>
                  <a:cubicBezTo>
                    <a:pt x="1468120" y="196850"/>
                    <a:pt x="196850" y="1817370"/>
                    <a:pt x="196850" y="3810000"/>
                  </a:cubicBezTo>
                  <a:cubicBezTo>
                    <a:pt x="196850" y="5802630"/>
                    <a:pt x="1468120" y="7423150"/>
                    <a:pt x="3031490" y="7423150"/>
                  </a:cubicBezTo>
                  <a:cubicBezTo>
                    <a:pt x="4594860" y="7423150"/>
                    <a:pt x="5866130" y="5802630"/>
                    <a:pt x="5866130" y="3810000"/>
                  </a:cubicBezTo>
                  <a:cubicBezTo>
                    <a:pt x="5866130" y="1817370"/>
                    <a:pt x="4594860" y="196850"/>
                    <a:pt x="3031490" y="196850"/>
                  </a:cubicBezTo>
                  <a:close/>
                </a:path>
              </a:pathLst>
            </a:custGeom>
            <a:solidFill>
              <a:srgbClr val="F6F7FC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1545483" y="833516"/>
            <a:ext cx="14740930" cy="99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6999" b="true">
                <a:solidFill>
                  <a:srgbClr val="0E2DAF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6. Equipo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5468484" y="9105694"/>
            <a:ext cx="2575794" cy="961336"/>
          </a:xfrm>
          <a:custGeom>
            <a:avLst/>
            <a:gdLst/>
            <a:ahLst/>
            <a:cxnLst/>
            <a:rect r="r" b="b" t="t" l="l"/>
            <a:pathLst>
              <a:path h="961336" w="2575794">
                <a:moveTo>
                  <a:pt x="0" y="0"/>
                </a:moveTo>
                <a:lnTo>
                  <a:pt x="2575794" y="0"/>
                </a:lnTo>
                <a:lnTo>
                  <a:pt x="2575794" y="961336"/>
                </a:lnTo>
                <a:lnTo>
                  <a:pt x="0" y="96133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2095335">
            <a:off x="14915823" y="-4533098"/>
            <a:ext cx="8149026" cy="8045311"/>
          </a:xfrm>
          <a:custGeom>
            <a:avLst/>
            <a:gdLst/>
            <a:ahLst/>
            <a:cxnLst/>
            <a:rect r="r" b="b" t="t" l="l"/>
            <a:pathLst>
              <a:path h="8045311" w="8149026">
                <a:moveTo>
                  <a:pt x="0" y="0"/>
                </a:moveTo>
                <a:lnTo>
                  <a:pt x="8149026" y="0"/>
                </a:lnTo>
                <a:lnTo>
                  <a:pt x="8149026" y="8045311"/>
                </a:lnTo>
                <a:lnTo>
                  <a:pt x="0" y="804531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93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4100206" y="7542014"/>
            <a:ext cx="4394194" cy="1346596"/>
            <a:chOff x="0" y="0"/>
            <a:chExt cx="5858926" cy="1795462"/>
          </a:xfrm>
        </p:grpSpPr>
        <p:sp>
          <p:nvSpPr>
            <p:cNvPr name="TextBox 12" id="12"/>
            <p:cNvSpPr txBox="true"/>
            <p:nvPr/>
          </p:nvSpPr>
          <p:spPr>
            <a:xfrm rot="0">
              <a:off x="0" y="880004"/>
              <a:ext cx="5858926" cy="9196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800"/>
                </a:lnSpc>
              </a:pPr>
              <a:r>
                <a:rPr lang="en-US" sz="2000" spc="10">
                  <a:solidFill>
                    <a:srgbClr val="1A37B2"/>
                  </a:solidFill>
                  <a:latin typeface="Fira Sans Light"/>
                  <a:ea typeface="Fira Sans Light"/>
                  <a:cs typeface="Fira Sans Light"/>
                  <a:sym typeface="Fira Sans Light"/>
                </a:rPr>
                <a:t>Estudiante de PhD </a:t>
              </a:r>
            </a:p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</a:p>
          </p:txBody>
        </p:sp>
        <p:sp>
          <p:nvSpPr>
            <p:cNvPr name="TextBox 13" id="13"/>
            <p:cNvSpPr txBox="true"/>
            <p:nvPr/>
          </p:nvSpPr>
          <p:spPr>
            <a:xfrm rot="0">
              <a:off x="24614" y="-76200"/>
              <a:ext cx="5834312" cy="88053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5599"/>
                </a:lnSpc>
                <a:spcBef>
                  <a:spcPct val="0"/>
                </a:spcBef>
              </a:pPr>
              <a:r>
                <a:rPr lang="en-US" sz="3999" spc="19">
                  <a:solidFill>
                    <a:srgbClr val="0E2DAF"/>
                  </a:solidFill>
                  <a:latin typeface="Fira Sans Medium"/>
                  <a:ea typeface="Fira Sans Medium"/>
                  <a:cs typeface="Fira Sans Medium"/>
                  <a:sym typeface="Fira Sans Medium"/>
                </a:rPr>
                <a:t>Emerson Cuadros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9964948" y="7542014"/>
            <a:ext cx="4898114" cy="2403871"/>
            <a:chOff x="0" y="0"/>
            <a:chExt cx="6530819" cy="3205162"/>
          </a:xfrm>
        </p:grpSpPr>
        <p:sp>
          <p:nvSpPr>
            <p:cNvPr name="TextBox 15" id="15"/>
            <p:cNvSpPr txBox="true"/>
            <p:nvPr/>
          </p:nvSpPr>
          <p:spPr>
            <a:xfrm rot="0">
              <a:off x="0" y="880004"/>
              <a:ext cx="6530819" cy="23293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800"/>
                </a:lnSpc>
              </a:pPr>
              <a:r>
                <a:rPr lang="en-US" sz="2000" spc="10">
                  <a:solidFill>
                    <a:srgbClr val="1A37B2"/>
                  </a:solidFill>
                  <a:latin typeface="Fira Sans Light"/>
                  <a:ea typeface="Fira Sans Light"/>
                  <a:cs typeface="Fira Sans Light"/>
                  <a:sym typeface="Fira Sans Light"/>
                </a:rPr>
                <a:t>Estudiante de Ingeniería Informática. Conocimiento de Java, pyton y C++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 spc="10">
                  <a:solidFill>
                    <a:srgbClr val="1A37B2"/>
                  </a:solidFill>
                  <a:latin typeface="Fira Sans Light"/>
                  <a:ea typeface="Fira Sans Light"/>
                  <a:cs typeface="Fira Sans Light"/>
                  <a:sym typeface="Fira Sans Light"/>
                </a:rPr>
                <a:t>+5 años de experiencia en soporte TI y redes</a:t>
              </a:r>
            </a:p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</a:p>
          </p:txBody>
        </p:sp>
        <p:sp>
          <p:nvSpPr>
            <p:cNvPr name="TextBox 16" id="16"/>
            <p:cNvSpPr txBox="true"/>
            <p:nvPr/>
          </p:nvSpPr>
          <p:spPr>
            <a:xfrm rot="0">
              <a:off x="27436" y="-76200"/>
              <a:ext cx="6503383" cy="88053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5599"/>
                </a:lnSpc>
                <a:spcBef>
                  <a:spcPct val="0"/>
                </a:spcBef>
              </a:pPr>
              <a:r>
                <a:rPr lang="en-US" sz="3999">
                  <a:solidFill>
                    <a:srgbClr val="0E2DAF"/>
                  </a:solidFill>
                  <a:latin typeface="Fira Sans Medium"/>
                  <a:ea typeface="Fira Sans Medium"/>
                  <a:cs typeface="Fira Sans Medium"/>
                  <a:sym typeface="Fira Sans Medium"/>
                </a:rPr>
                <a:t>Luis Escobar</a:t>
              </a:r>
            </a:p>
          </p:txBody>
        </p:sp>
      </p:grp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E2DA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416559" y="2731384"/>
            <a:ext cx="12998777" cy="6129378"/>
          </a:xfrm>
          <a:custGeom>
            <a:avLst/>
            <a:gdLst/>
            <a:ahLst/>
            <a:cxnLst/>
            <a:rect r="r" b="b" t="t" l="l"/>
            <a:pathLst>
              <a:path h="6129378" w="12998777">
                <a:moveTo>
                  <a:pt x="0" y="0"/>
                </a:moveTo>
                <a:lnTo>
                  <a:pt x="12998777" y="0"/>
                </a:lnTo>
                <a:lnTo>
                  <a:pt x="12998777" y="6129378"/>
                </a:lnTo>
                <a:lnTo>
                  <a:pt x="0" y="612937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9165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545483" y="833516"/>
            <a:ext cx="14740930" cy="99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6999" b="true">
                <a:solidFill>
                  <a:srgbClr val="F6F7FC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6. Equipo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2095335">
            <a:off x="14915823" y="-4533098"/>
            <a:ext cx="8149026" cy="8045311"/>
          </a:xfrm>
          <a:custGeom>
            <a:avLst/>
            <a:gdLst/>
            <a:ahLst/>
            <a:cxnLst/>
            <a:rect r="r" b="b" t="t" l="l"/>
            <a:pathLst>
              <a:path h="8045311" w="8149026">
                <a:moveTo>
                  <a:pt x="0" y="0"/>
                </a:moveTo>
                <a:lnTo>
                  <a:pt x="8149026" y="0"/>
                </a:lnTo>
                <a:lnTo>
                  <a:pt x="8149026" y="8045311"/>
                </a:lnTo>
                <a:lnTo>
                  <a:pt x="0" y="80453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3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7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310657" y="0"/>
            <a:ext cx="4909829" cy="7129748"/>
            <a:chOff x="0" y="0"/>
            <a:chExt cx="6546439" cy="9506331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39568" t="0" r="14521" b="0"/>
            <a:stretch>
              <a:fillRect/>
            </a:stretch>
          </p:blipFill>
          <p:spPr>
            <a:xfrm flipH="false" flipV="false">
              <a:off x="0" y="0"/>
              <a:ext cx="6546439" cy="9506331"/>
            </a:xfrm>
            <a:prstGeom prst="rect">
              <a:avLst/>
            </a:prstGeom>
          </p:spPr>
        </p:pic>
      </p:grpSp>
      <p:sp>
        <p:nvSpPr>
          <p:cNvPr name="AutoShape 4" id="4"/>
          <p:cNvSpPr/>
          <p:nvPr/>
        </p:nvSpPr>
        <p:spPr>
          <a:xfrm rot="0">
            <a:off x="15142266" y="3972497"/>
            <a:ext cx="3273204" cy="3094340"/>
          </a:xfrm>
          <a:prstGeom prst="rect">
            <a:avLst/>
          </a:prstGeom>
          <a:solidFill>
            <a:srgbClr val="1A37B2"/>
          </a:solidFill>
        </p:spPr>
      </p:sp>
      <p:sp>
        <p:nvSpPr>
          <p:cNvPr name="AutoShape 5" id="5"/>
          <p:cNvSpPr/>
          <p:nvPr/>
        </p:nvSpPr>
        <p:spPr>
          <a:xfrm rot="0">
            <a:off x="10240659" y="7066837"/>
            <a:ext cx="2094025" cy="3220163"/>
          </a:xfrm>
          <a:prstGeom prst="rect">
            <a:avLst/>
          </a:prstGeom>
          <a:solidFill>
            <a:srgbClr val="0E2DAF"/>
          </a:solidFill>
        </p:spPr>
      </p:sp>
      <p:sp>
        <p:nvSpPr>
          <p:cNvPr name="Freeform 6" id="6"/>
          <p:cNvSpPr/>
          <p:nvPr/>
        </p:nvSpPr>
        <p:spPr>
          <a:xfrm flipH="false" flipV="false" rot="0">
            <a:off x="12220486" y="3972497"/>
            <a:ext cx="3044014" cy="6314503"/>
          </a:xfrm>
          <a:custGeom>
            <a:avLst/>
            <a:gdLst/>
            <a:ahLst/>
            <a:cxnLst/>
            <a:rect r="r" b="b" t="t" l="l"/>
            <a:pathLst>
              <a:path h="6314503" w="3044014">
                <a:moveTo>
                  <a:pt x="0" y="0"/>
                </a:moveTo>
                <a:lnTo>
                  <a:pt x="3044015" y="0"/>
                </a:lnTo>
                <a:lnTo>
                  <a:pt x="3044015" y="6314503"/>
                </a:lnTo>
                <a:lnTo>
                  <a:pt x="0" y="631450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3378" t="0" r="-7508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2087282" y="3972497"/>
            <a:ext cx="6200718" cy="6314503"/>
            <a:chOff x="0" y="0"/>
            <a:chExt cx="8267624" cy="8419338"/>
          </a:xfrm>
        </p:grpSpPr>
        <p:pic>
          <p:nvPicPr>
            <p:cNvPr name="Picture 8" id="8"/>
            <p:cNvPicPr>
              <a:picLocks noChangeAspect="true"/>
            </p:cNvPicPr>
            <p:nvPr/>
          </p:nvPicPr>
          <p:blipFill>
            <a:blip r:embed="rId4"/>
            <a:srcRect l="17594" t="0" r="17594" b="0"/>
            <a:stretch>
              <a:fillRect/>
            </a:stretch>
          </p:blipFill>
          <p:spPr>
            <a:xfrm flipH="false" flipV="false">
              <a:off x="0" y="0"/>
              <a:ext cx="8267624" cy="8419338"/>
            </a:xfrm>
            <a:prstGeom prst="rect">
              <a:avLst/>
            </a:prstGeom>
          </p:spPr>
        </p:pic>
      </p:grpSp>
      <p:sp>
        <p:nvSpPr>
          <p:cNvPr name="AutoShape 9" id="9"/>
          <p:cNvSpPr/>
          <p:nvPr/>
        </p:nvSpPr>
        <p:spPr>
          <a:xfrm rot="0">
            <a:off x="12087282" y="0"/>
            <a:ext cx="2094025" cy="3972497"/>
          </a:xfrm>
          <a:prstGeom prst="rect">
            <a:avLst/>
          </a:prstGeom>
          <a:solidFill>
            <a:srgbClr val="0E2DAF"/>
          </a:solidFill>
        </p:spPr>
      </p:sp>
      <p:sp>
        <p:nvSpPr>
          <p:cNvPr name="TextBox 10" id="10"/>
          <p:cNvSpPr txBox="true"/>
          <p:nvPr/>
        </p:nvSpPr>
        <p:spPr>
          <a:xfrm rot="0">
            <a:off x="1079363" y="4836477"/>
            <a:ext cx="5410074" cy="11093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79"/>
              </a:lnSpc>
            </a:pPr>
            <a:r>
              <a:rPr lang="en-US" sz="3199" spc="15">
                <a:solidFill>
                  <a:srgbClr val="0E2DAF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lescobar@matchea.com</a:t>
            </a:r>
          </a:p>
          <a:p>
            <a:pPr algn="l">
              <a:lnSpc>
                <a:spcPts val="4479"/>
              </a:lnSpc>
            </a:pPr>
            <a:r>
              <a:rPr lang="en-US" sz="3199" spc="15">
                <a:solidFill>
                  <a:srgbClr val="0E2DAF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ecuadros@matchea.com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95626" y="2272555"/>
            <a:ext cx="14740930" cy="99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6999" b="true">
                <a:solidFill>
                  <a:srgbClr val="0E2DAF"/>
                </a:solidFill>
                <a:latin typeface="Fira Sans Medium Bold"/>
                <a:ea typeface="Fira Sans Medium Bold"/>
                <a:cs typeface="Fira Sans Medium Bold"/>
                <a:sym typeface="Fira Sans Medium Bold"/>
              </a:rPr>
              <a:t>Contáctanos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758920" y="8496436"/>
            <a:ext cx="2575794" cy="961336"/>
          </a:xfrm>
          <a:custGeom>
            <a:avLst/>
            <a:gdLst/>
            <a:ahLst/>
            <a:cxnLst/>
            <a:rect r="r" b="b" t="t" l="l"/>
            <a:pathLst>
              <a:path h="961336" w="2575794">
                <a:moveTo>
                  <a:pt x="0" y="0"/>
                </a:moveTo>
                <a:lnTo>
                  <a:pt x="2575794" y="0"/>
                </a:lnTo>
                <a:lnTo>
                  <a:pt x="2575794" y="961336"/>
                </a:lnTo>
                <a:lnTo>
                  <a:pt x="0" y="96133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DAFijLRHQrM</dc:identifier>
  <dcterms:modified xsi:type="dcterms:W3CDTF">2011-08-01T06:04:30Z</dcterms:modified>
  <cp:revision>1</cp:revision>
  <dc:title>Copia de Presentación TFM</dc:title>
</cp:coreProperties>
</file>