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21"/>
  </p:notesMasterIdLst>
  <p:sldIdLst>
    <p:sldId id="256" r:id="rId2"/>
    <p:sldId id="257" r:id="rId3"/>
    <p:sldId id="259" r:id="rId4"/>
    <p:sldId id="261" r:id="rId5"/>
    <p:sldId id="258" r:id="rId6"/>
    <p:sldId id="260" r:id="rId7"/>
    <p:sldId id="263" r:id="rId8"/>
    <p:sldId id="271" r:id="rId9"/>
    <p:sldId id="272" r:id="rId10"/>
    <p:sldId id="262" r:id="rId11"/>
    <p:sldId id="264" r:id="rId12"/>
    <p:sldId id="270" r:id="rId13"/>
    <p:sldId id="265" r:id="rId14"/>
    <p:sldId id="266" r:id="rId15"/>
    <p:sldId id="273" r:id="rId16"/>
    <p:sldId id="274" r:id="rId17"/>
    <p:sldId id="268" r:id="rId18"/>
    <p:sldId id="267" r:id="rId19"/>
    <p:sldId id="26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1696" autoAdjust="0"/>
  </p:normalViewPr>
  <p:slideViewPr>
    <p:cSldViewPr snapToGrid="0" showGuides="1">
      <p:cViewPr varScale="1">
        <p:scale>
          <a:sx n="101" d="100"/>
          <a:sy n="101" d="100"/>
        </p:scale>
        <p:origin x="158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D368-D4AE-49DC-B7A4-AC817321A3CC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3823B-BEB0-4440-AC1E-51A63F28C9AF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24307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9123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04886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09950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837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0466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3397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166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1621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992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423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78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2585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988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0083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19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4688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6155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5675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914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50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53AEA-854F-4189-B47D-D24064D588FB}" type="datetimeFigureOut">
              <a:rPr lang="ca-ES" smtClean="0"/>
              <a:t>29/8/2022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77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a.wikipedia.org/wiki/Angl%C3%A8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s.wikipedia.org/wiki/Usabilidad" TargetMode="External"/><Relationship Id="rId5" Type="http://schemas.openxmlformats.org/officeDocument/2006/relationships/hyperlink" Target="https://ca.wikipedia.org/wiki/Usabilitat" TargetMode="External"/><Relationship Id="rId4" Type="http://schemas.openxmlformats.org/officeDocument/2006/relationships/hyperlink" Target="https://ca.wikipedia.org/wiki/Ein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amzn.eu/d/0wdIr4d" TargetMode="External"/><Relationship Id="rId4" Type="http://schemas.openxmlformats.org/officeDocument/2006/relationships/hyperlink" Target="https://www.todoandroid.es/instrucciones-samsung-galaxy-note-edge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todoandroid.es/instrucciones-samsung-galaxy-note-edge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yY96hTb8Wg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todoandroid.es/instrucciones-samsung-galaxy-note-edge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minadigital.es/criterios-de-usabilidad-de-una-pagina-web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minadigital.es/criterios-de-usabilidad-de-una-pagina-web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CZ4Jmntdxo&amp;list=PLfYLq8pbpMkAlA-TrSkZsVNwkM4HGCnbw&amp;index=2" TargetMode="External"/><Relationship Id="rId2" Type="http://schemas.openxmlformats.org/officeDocument/2006/relationships/hyperlink" Target="https://www.youtube.com/playlist?list=PLfYLq8pbpMkDuX_33BP72x5zTaAn1Bmy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106B8-1F26-4568-93A5-69459AC3F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807105"/>
            <a:ext cx="7315200" cy="1825096"/>
          </a:xfrm>
        </p:spPr>
        <p:txBody>
          <a:bodyPr>
            <a:noAutofit/>
          </a:bodyPr>
          <a:lstStyle/>
          <a:p>
            <a:r>
              <a:rPr lang="es-ES" sz="4400"/>
              <a:t>Usabilitat web</a:t>
            </a:r>
            <a:br>
              <a:rPr lang="es-ES" sz="4400"/>
            </a:br>
            <a:endParaRPr lang="ca-ES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434074-5207-4CDB-B5A5-98F26B947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251326"/>
            <a:ext cx="7315200" cy="685800"/>
          </a:xfrm>
        </p:spPr>
        <p:txBody>
          <a:bodyPr>
            <a:normAutofit lnSpcReduction="10000"/>
          </a:bodyPr>
          <a:lstStyle/>
          <a:p>
            <a:r>
              <a:rPr lang="es-ES" sz="2400"/>
              <a:t>UF1843: Aplicació de tècniques d’usabilitat i accessibilitat a l’entorn client</a:t>
            </a:r>
            <a:endParaRPr lang="ca-ES" sz="2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AB6235-219B-4596-933E-7B18B88F4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33636" y="1322774"/>
            <a:ext cx="2042945" cy="3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F36989-4B19-4A99-BF83-47DC326AB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41450" y="5714100"/>
            <a:ext cx="1027318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F8070C-1B69-BB57-F415-9ACBDA64526A}"/>
              </a:ext>
            </a:extLst>
          </p:cNvPr>
          <p:cNvSpPr txBox="1"/>
          <p:nvPr/>
        </p:nvSpPr>
        <p:spPr>
          <a:xfrm rot="16200000">
            <a:off x="7788406" y="3597025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77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1CB4D6A-961F-071D-AB67-946F06B17DDF}"/>
              </a:ext>
            </a:extLst>
          </p:cNvPr>
          <p:cNvSpPr txBox="1"/>
          <p:nvPr/>
        </p:nvSpPr>
        <p:spPr>
          <a:xfrm>
            <a:off x="709612" y="2782669"/>
            <a:ext cx="7724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400"/>
              <a:t>La </a:t>
            </a:r>
            <a:r>
              <a:rPr lang="ca-ES" sz="2400" b="1"/>
              <a:t>usabilitat</a:t>
            </a:r>
            <a:r>
              <a:rPr lang="ca-ES" sz="2400"/>
              <a:t> (de l'</a:t>
            </a:r>
            <a:r>
              <a:rPr lang="ca-ES" sz="2400">
                <a:hlinkClick r:id="rId3" tooltip="Anglès"/>
              </a:rPr>
              <a:t>anglès</a:t>
            </a:r>
            <a:r>
              <a:rPr lang="ca-ES" sz="2400"/>
              <a:t> </a:t>
            </a:r>
            <a:r>
              <a:rPr lang="ca-ES" sz="2400" i="1"/>
              <a:t>usability</a:t>
            </a:r>
            <a:r>
              <a:rPr lang="ca-ES" sz="2400"/>
              <a:t>) és la facilitat amb què la gent pot usar una </a:t>
            </a:r>
            <a:r>
              <a:rPr lang="ca-ES" sz="2400">
                <a:hlinkClick r:id="rId4" tooltip="Eina"/>
              </a:rPr>
              <a:t>eina</a:t>
            </a:r>
            <a:r>
              <a:rPr lang="ca-ES" sz="2400"/>
              <a:t> o un giny, per aconseguir un objectiu concret.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6650CC-56CE-4DE9-A6F8-B4C70BE10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580" y="2592814"/>
            <a:ext cx="6377940" cy="1293028"/>
          </a:xfrm>
        </p:spPr>
        <p:txBody>
          <a:bodyPr>
            <a:noAutofit/>
          </a:bodyPr>
          <a:lstStyle/>
          <a:p>
            <a:pPr algn="ctr"/>
            <a:r>
              <a:rPr lang="es-ES" sz="4400" cap="none"/>
              <a:t>Què ès la usabilitat?</a:t>
            </a:r>
            <a:endParaRPr lang="ca-ES" sz="4400" cap="none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D2F83B3-F114-3AA9-D85C-072A96A903C5}"/>
              </a:ext>
            </a:extLst>
          </p:cNvPr>
          <p:cNvSpPr txBox="1"/>
          <p:nvPr/>
        </p:nvSpPr>
        <p:spPr>
          <a:xfrm>
            <a:off x="3629026" y="6057781"/>
            <a:ext cx="5181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Català: </a:t>
            </a:r>
            <a:r>
              <a:rPr lang="es-ES" sz="1400" i="1">
                <a:hlinkClick r:id="rId5"/>
              </a:rPr>
              <a:t>https://ca.wikipedia.org/wiki/Usabilitat</a:t>
            </a:r>
            <a:endParaRPr lang="es-ES" sz="1400" i="1"/>
          </a:p>
          <a:p>
            <a:pPr algn="r"/>
            <a:r>
              <a:rPr lang="es-ES" sz="1400"/>
              <a:t>Español: </a:t>
            </a:r>
            <a:r>
              <a:rPr lang="es-ES" sz="1400" i="1">
                <a:hlinkClick r:id="rId6"/>
              </a:rPr>
              <a:t>https://es.wikipedia.org/wiki/Usabilidad</a:t>
            </a:r>
            <a:endParaRPr lang="es-ES" sz="1400" i="1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384629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3.33333E-6 -0.311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1CB4D6A-961F-071D-AB67-946F06B17DDF}"/>
              </a:ext>
            </a:extLst>
          </p:cNvPr>
          <p:cNvSpPr txBox="1"/>
          <p:nvPr/>
        </p:nvSpPr>
        <p:spPr>
          <a:xfrm>
            <a:off x="709612" y="816507"/>
            <a:ext cx="7724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800"/>
              <a:t>La </a:t>
            </a:r>
            <a:r>
              <a:rPr lang="ca-ES" sz="2800" b="1"/>
              <a:t>usabilitat</a:t>
            </a:r>
            <a:r>
              <a:rPr lang="ca-ES" sz="2800"/>
              <a:t> no sempre és universal !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121708A-9D1D-24A7-D41A-EAC9C7165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666" y="2288195"/>
            <a:ext cx="3995047" cy="317182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3D65A4F3-FAD0-722B-708B-D3CB2C8ABDCF}"/>
              </a:ext>
            </a:extLst>
          </p:cNvPr>
          <p:cNvSpPr txBox="1"/>
          <p:nvPr/>
        </p:nvSpPr>
        <p:spPr>
          <a:xfrm>
            <a:off x="347662" y="6151699"/>
            <a:ext cx="84486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Esquerra: </a:t>
            </a:r>
            <a:r>
              <a:rPr lang="es-ES" sz="1400" i="1">
                <a:hlinkClick r:id="rId4"/>
              </a:rPr>
              <a:t>https://www.todoandroid.es/instrucciones-samsung-galaxy-note-edge/</a:t>
            </a:r>
            <a:endParaRPr lang="es-ES" sz="1400" i="1"/>
          </a:p>
          <a:p>
            <a:pPr algn="r"/>
            <a:r>
              <a:rPr lang="es-ES" sz="1400"/>
              <a:t>Dreta: </a:t>
            </a:r>
            <a:r>
              <a:rPr lang="ca-ES" sz="1400" i="1">
                <a:hlinkClick r:id="rId5"/>
              </a:rPr>
              <a:t>https://amzn.eu/d/0wdIr4d</a:t>
            </a:r>
            <a:endParaRPr lang="ca-ES" sz="1400" i="1"/>
          </a:p>
          <a:p>
            <a:pPr algn="r"/>
            <a:endParaRPr lang="ca-ES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7C5B2F39-275A-DD8A-74E9-A73B8E2C6B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9862" y="2338387"/>
            <a:ext cx="2894525" cy="307144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B289B225-6B00-E276-D61C-0B1324508AA3}"/>
              </a:ext>
            </a:extLst>
          </p:cNvPr>
          <p:cNvSpPr txBox="1"/>
          <p:nvPr/>
        </p:nvSpPr>
        <p:spPr>
          <a:xfrm>
            <a:off x="695325" y="1543242"/>
            <a:ext cx="7724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000"/>
              <a:t>Quin dels dos mòbils és més adequat per a una persona gran?</a:t>
            </a:r>
          </a:p>
        </p:txBody>
      </p:sp>
    </p:spTree>
    <p:extLst>
      <p:ext uri="{BB962C8B-B14F-4D97-AF65-F5344CB8AC3E}">
        <p14:creationId xmlns:p14="http://schemas.microsoft.com/office/powerpoint/2010/main" val="41891516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400" cap="none"/>
              <a:t>5 components de qualitat, segons Jacob Nielsen</a:t>
            </a:r>
            <a:endParaRPr lang="ca-ES" sz="4400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A98D97-3923-8580-2F59-46B99C79C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350" y="3177767"/>
            <a:ext cx="3844290" cy="2186940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/>
              <a:t>Facilitat d’aprenentatge</a:t>
            </a:r>
          </a:p>
          <a:p>
            <a:pPr marL="457200" indent="-457200">
              <a:buFont typeface="+mj-lt"/>
              <a:buAutoNum type="arabicPeriod"/>
            </a:pPr>
            <a:r>
              <a:rPr lang="es-ES"/>
              <a:t>Eficiència en l’us</a:t>
            </a:r>
          </a:p>
          <a:p>
            <a:pPr marL="457200" indent="-457200">
              <a:buFont typeface="+mj-lt"/>
              <a:buAutoNum type="arabicPeriod"/>
            </a:pPr>
            <a:r>
              <a:rPr lang="es-ES"/>
              <a:t>Memòria d’us</a:t>
            </a:r>
          </a:p>
          <a:p>
            <a:pPr marL="457200" indent="-457200">
              <a:buFont typeface="+mj-lt"/>
              <a:buAutoNum type="arabicPeriod"/>
            </a:pPr>
            <a:r>
              <a:rPr lang="es-ES"/>
              <a:t>Satisfacció amb el producte</a:t>
            </a:r>
          </a:p>
          <a:p>
            <a:pPr marL="457200" indent="-457200">
              <a:buFont typeface="+mj-lt"/>
              <a:buAutoNum type="arabicPeriod"/>
            </a:pPr>
            <a:r>
              <a:rPr lang="es-ES"/>
              <a:t>Errors en l’us pels usuaris</a:t>
            </a:r>
            <a:endParaRPr lang="ca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9CB441-3DE5-2750-8325-1A10B65354A9}"/>
              </a:ext>
            </a:extLst>
          </p:cNvPr>
          <p:cNvSpPr txBox="1"/>
          <p:nvPr/>
        </p:nvSpPr>
        <p:spPr>
          <a:xfrm>
            <a:off x="481012" y="6408874"/>
            <a:ext cx="8448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Imatge: </a:t>
            </a:r>
            <a:r>
              <a:rPr lang="en-US" sz="1400" i="1">
                <a:hlinkClick r:id="rId2"/>
              </a:rPr>
              <a:t>By docsearls - Flickr, CC BY-SA 2.0, https://commons.wikimedia.org/w/index.php?curid=1328081</a:t>
            </a:r>
            <a:endParaRPr lang="es-ES" sz="1400" i="1"/>
          </a:p>
          <a:p>
            <a:pPr algn="r"/>
            <a:endParaRPr lang="ca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4E9386A-ED1C-B9DA-AA55-766564E1C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" y="2234217"/>
            <a:ext cx="3625850" cy="362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227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cap="none"/>
              <a:t>Segons Donald Norman:</a:t>
            </a:r>
            <a:endParaRPr lang="ca-ES" sz="4400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A98D97-3923-8580-2F59-46B99C79C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613660"/>
            <a:ext cx="3844290" cy="21869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 i="1"/>
              <a:t>“Si molts usuaris s’equivoquen repetidament en l’us d’un producte, és culpa del disseny.”</a:t>
            </a:r>
            <a:endParaRPr lang="ca-ES" sz="2800" i="1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12008F6-7B56-9D2B-45B5-4E61DDDF3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2142879"/>
            <a:ext cx="2495869" cy="355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79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764373"/>
            <a:ext cx="7781926" cy="940602"/>
          </a:xfrm>
        </p:spPr>
        <p:txBody>
          <a:bodyPr>
            <a:normAutofit/>
          </a:bodyPr>
          <a:lstStyle/>
          <a:p>
            <a:pPr algn="ctr"/>
            <a:r>
              <a:rPr lang="es-ES" sz="3200" cap="none"/>
              <a:t>Les portes </a:t>
            </a:r>
            <a:r>
              <a:rPr lang="es-ES" sz="3200" i="1" cap="none"/>
              <a:t>Norman</a:t>
            </a:r>
            <a:endParaRPr lang="ca-ES" sz="3200" i="1" cap="none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9CB441-3DE5-2750-8325-1A10B65354A9}"/>
              </a:ext>
            </a:extLst>
          </p:cNvPr>
          <p:cNvSpPr txBox="1"/>
          <p:nvPr/>
        </p:nvSpPr>
        <p:spPr>
          <a:xfrm>
            <a:off x="481012" y="6408874"/>
            <a:ext cx="84486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Youtube: </a:t>
            </a:r>
            <a:r>
              <a:rPr lang="es-ES" sz="1400" i="1">
                <a:hlinkClick r:id="rId4"/>
              </a:rPr>
              <a:t>https://www.youtube.com/watch?v=yY96hTb8WgI</a:t>
            </a:r>
            <a:endParaRPr lang="es-ES" sz="1400" i="1"/>
          </a:p>
          <a:p>
            <a:pPr algn="r"/>
            <a:endParaRPr lang="es-ES" sz="1400" i="1"/>
          </a:p>
          <a:p>
            <a:pPr algn="r"/>
            <a:endParaRPr lang="ca-ES"/>
          </a:p>
        </p:txBody>
      </p:sp>
      <p:pic>
        <p:nvPicPr>
          <p:cNvPr id="8" name="It's not you. Bad doors are everywhere.">
            <a:hlinkClick r:id="" action="ppaction://media"/>
            <a:extLst>
              <a:ext uri="{FF2B5EF4-FFF2-40B4-BE49-F238E27FC236}">
                <a16:creationId xmlns:a16="http://schemas.microsoft.com/office/drawing/2014/main" id="{4B7503DE-5331-6DE7-8316-EBFDD8F7173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1012" y="1543050"/>
            <a:ext cx="79248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7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81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400" cap="none"/>
              <a:t>I què és la usabilitat web?</a:t>
            </a:r>
            <a:endParaRPr lang="ca-ES" sz="4400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A98D97-3923-8580-2F59-46B99C79C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350" y="2606208"/>
            <a:ext cx="3844290" cy="2803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/>
              <a:t>Jacob Nielsen:</a:t>
            </a:r>
          </a:p>
          <a:p>
            <a:pPr marL="0" indent="0">
              <a:buNone/>
            </a:pPr>
            <a:endParaRPr lang="es-ES" sz="2800"/>
          </a:p>
          <a:p>
            <a:pPr marL="0" indent="0">
              <a:buNone/>
            </a:pPr>
            <a:r>
              <a:rPr lang="es-ES" sz="2800" i="1"/>
              <a:t>“És l’atribut de qualitat que medeix la facilitat d’us de les interficies d’usuari” </a:t>
            </a:r>
            <a:endParaRPr lang="ca-ES" sz="2800" i="1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9CB441-3DE5-2750-8325-1A10B65354A9}"/>
              </a:ext>
            </a:extLst>
          </p:cNvPr>
          <p:cNvSpPr txBox="1"/>
          <p:nvPr/>
        </p:nvSpPr>
        <p:spPr>
          <a:xfrm>
            <a:off x="481012" y="6408874"/>
            <a:ext cx="8448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Imatge: </a:t>
            </a:r>
            <a:r>
              <a:rPr lang="en-US" sz="1400" i="1">
                <a:hlinkClick r:id="rId2"/>
              </a:rPr>
              <a:t>By docsearls - Flickr, CC BY-SA 2.0, https://commons.wikimedia.org/w/index.php?curid=1328081</a:t>
            </a:r>
            <a:endParaRPr lang="es-ES" sz="1400" i="1"/>
          </a:p>
          <a:p>
            <a:pPr algn="r"/>
            <a:endParaRPr lang="ca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4E9386A-ED1C-B9DA-AA55-766564E1C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" y="2234217"/>
            <a:ext cx="3625850" cy="362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8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8E30AA-C1D9-8E1A-5764-95CFC7B99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031073"/>
            <a:ext cx="6377940" cy="835827"/>
          </a:xfrm>
        </p:spPr>
        <p:txBody>
          <a:bodyPr>
            <a:normAutofit/>
          </a:bodyPr>
          <a:lstStyle/>
          <a:p>
            <a:pPr algn="l"/>
            <a:r>
              <a:rPr lang="es-ES" cap="none"/>
              <a:t>Mètriques d’anàlisi:</a:t>
            </a:r>
            <a:endParaRPr lang="ca-ES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81049E-62E3-D5CF-BEAF-342CA1389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194560"/>
            <a:ext cx="7955280" cy="3072765"/>
          </a:xfrm>
        </p:spPr>
        <p:txBody>
          <a:bodyPr>
            <a:normAutofit/>
          </a:bodyPr>
          <a:lstStyle/>
          <a:p>
            <a:r>
              <a:rPr lang="es-ES" sz="2800"/>
              <a:t>Qui són els usuaris.</a:t>
            </a:r>
          </a:p>
          <a:p>
            <a:r>
              <a:rPr lang="es-ES" sz="2800"/>
              <a:t>Què necesiten.</a:t>
            </a:r>
          </a:p>
          <a:p>
            <a:r>
              <a:rPr lang="es-ES" sz="2800"/>
              <a:t>Quins objectius tenen.</a:t>
            </a:r>
          </a:p>
          <a:p>
            <a:r>
              <a:rPr lang="es-ES" sz="2800"/>
              <a:t>Com es comporten.</a:t>
            </a:r>
          </a:p>
          <a:p>
            <a:r>
              <a:rPr lang="es-ES" sz="2800"/>
              <a:t>Quin grau d’eficacia té la página web respecte les espectatives dels usuaris.</a:t>
            </a:r>
          </a:p>
          <a:p>
            <a:pPr marL="0" indent="0">
              <a:buNone/>
            </a:pP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60292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8E30AA-C1D9-8E1A-5764-95CFC7B99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031073"/>
            <a:ext cx="6377940" cy="835827"/>
          </a:xfrm>
        </p:spPr>
        <p:txBody>
          <a:bodyPr>
            <a:normAutofit/>
          </a:bodyPr>
          <a:lstStyle/>
          <a:p>
            <a:pPr algn="l"/>
            <a:r>
              <a:rPr lang="es-ES" cap="none"/>
              <a:t>Mètodes d’avaluació:</a:t>
            </a:r>
            <a:endParaRPr lang="ca-ES" cap="non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81049E-62E3-D5CF-BEAF-342CA1389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1866900"/>
            <a:ext cx="7955280" cy="1043940"/>
          </a:xfrm>
        </p:spPr>
        <p:txBody>
          <a:bodyPr>
            <a:normAutofit/>
          </a:bodyPr>
          <a:lstStyle/>
          <a:p>
            <a:r>
              <a:rPr lang="es-ES" sz="2800"/>
              <a:t>Mètodes heurístics.</a:t>
            </a:r>
          </a:p>
          <a:p>
            <a:r>
              <a:rPr lang="es-ES" sz="2800"/>
              <a:t>Tests d’usabilitat.</a:t>
            </a:r>
          </a:p>
          <a:p>
            <a:pPr marL="0" indent="0">
              <a:buNone/>
            </a:pPr>
            <a:endParaRPr lang="ca-ES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00624C28-A2DD-A9B2-59E6-81E7F34C4909}"/>
              </a:ext>
            </a:extLst>
          </p:cNvPr>
          <p:cNvSpPr txBox="1">
            <a:spLocks/>
          </p:cNvSpPr>
          <p:nvPr/>
        </p:nvSpPr>
        <p:spPr>
          <a:xfrm>
            <a:off x="594360" y="3318509"/>
            <a:ext cx="6377940" cy="835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cap="none"/>
              <a:t>Eines:</a:t>
            </a:r>
            <a:endParaRPr lang="ca-ES" cap="none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88F3BF0F-88A7-CB30-7B94-B78A8E8CCF79}"/>
              </a:ext>
            </a:extLst>
          </p:cNvPr>
          <p:cNvSpPr txBox="1">
            <a:spLocks/>
          </p:cNvSpPr>
          <p:nvPr/>
        </p:nvSpPr>
        <p:spPr>
          <a:xfrm>
            <a:off x="594360" y="4154336"/>
            <a:ext cx="3587115" cy="1672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/>
              <a:t>Google Analytics.</a:t>
            </a:r>
          </a:p>
          <a:p>
            <a:r>
              <a:rPr lang="es-ES" sz="2800"/>
              <a:t>Maze.</a:t>
            </a:r>
          </a:p>
          <a:p>
            <a:r>
              <a:rPr lang="es-ES" sz="2800"/>
              <a:t>Optimal Workshop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a-ES"/>
          </a:p>
        </p:txBody>
      </p:sp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9E8CF16-B3C4-3B6B-80EE-740644A6F371}"/>
              </a:ext>
            </a:extLst>
          </p:cNvPr>
          <p:cNvSpPr txBox="1">
            <a:spLocks/>
          </p:cNvSpPr>
          <p:nvPr/>
        </p:nvSpPr>
        <p:spPr>
          <a:xfrm>
            <a:off x="4657725" y="4154336"/>
            <a:ext cx="3587115" cy="1672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/>
              <a:t>YesInsights.</a:t>
            </a:r>
          </a:p>
          <a:p>
            <a:r>
              <a:rPr lang="es-ES" sz="2800"/>
              <a:t>Hotjar.</a:t>
            </a:r>
          </a:p>
          <a:p>
            <a:r>
              <a:rPr lang="es-ES" sz="2800"/>
              <a:t>Lookback.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99740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764373"/>
            <a:ext cx="7955280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s-ES" sz="4400" cap="none"/>
              <a:t>Com aconseguir una bona usabilitat web?: </a:t>
            </a:r>
            <a:endParaRPr lang="ca-ES" sz="4400" cap="none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A80FE-A6DC-D6E1-5FFF-3BA99A4E3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232661"/>
            <a:ext cx="8235315" cy="2663190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/>
              <a:t>La página ha d’aparèixer ràpidament.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/>
              <a:t>Aposta per la simplicitat tant com puguis.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La interacció ha de ser senzilla.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S’ha d’adaptar a tot tipus de suports, pantalles i navegadors.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Els continguts ha d’estar actualitzats.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Escull adequadament colors, tipografies i formes.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481012" y="6408874"/>
            <a:ext cx="84486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</a:t>
            </a:r>
            <a:r>
              <a:rPr lang="en-US" sz="1400" i="1">
                <a:hlinkClick r:id="rId2"/>
              </a:rPr>
              <a:t>https://www.laminadigital.es/criterios-de-usabilidad-de-una-pagina-web/</a:t>
            </a:r>
            <a:endParaRPr lang="en-US" sz="1400" i="1"/>
          </a:p>
          <a:p>
            <a:pPr algn="r"/>
            <a:endParaRPr lang="es-ES" sz="1400" i="1"/>
          </a:p>
          <a:p>
            <a:pPr algn="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8AC9ECE-BE5C-EC6D-E739-D33596BC9180}"/>
              </a:ext>
            </a:extLst>
          </p:cNvPr>
          <p:cNvSpPr txBox="1"/>
          <p:nvPr/>
        </p:nvSpPr>
        <p:spPr>
          <a:xfrm>
            <a:off x="594360" y="5071111"/>
            <a:ext cx="6958013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es-ES" sz="2400">
                <a:solidFill>
                  <a:schemeClr val="bg1"/>
                </a:solidFill>
              </a:rPr>
              <a:t>Ha de ser accesible.</a:t>
            </a:r>
            <a:endParaRPr lang="ca-E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64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764373"/>
            <a:ext cx="7955280" cy="1293028"/>
          </a:xfrm>
        </p:spPr>
        <p:txBody>
          <a:bodyPr>
            <a:normAutofit fontScale="90000"/>
          </a:bodyPr>
          <a:lstStyle/>
          <a:p>
            <a:pPr algn="l"/>
            <a:r>
              <a:rPr lang="es-ES" sz="4400" cap="none"/>
              <a:t>Com aconseguir una bona usabilitat web?: </a:t>
            </a:r>
            <a:endParaRPr lang="ca-ES" sz="4400" cap="none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A80FE-A6DC-D6E1-5FFF-3BA99A4E3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232661"/>
            <a:ext cx="8235315" cy="2663190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/>
              <a:t>Colocar menús de navegació a totes les pàgines.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/>
              <a:t>No abusar de les finestres emergents.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No abusar d’elements distractors.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Mantenir un disseny coherent a tota la web.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Les pàgines han d’estar ben estructurades.</a:t>
            </a:r>
          </a:p>
          <a:p>
            <a:pPr marL="457200" indent="-457200">
              <a:buFont typeface="+mj-lt"/>
              <a:buAutoNum type="arabicPeriod"/>
            </a:pPr>
            <a:r>
              <a:rPr lang="ca-ES" sz="2400"/>
              <a:t>Pensar en la visualització en dispositius mòvils.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481012" y="6408874"/>
            <a:ext cx="84486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</a:t>
            </a:r>
            <a:r>
              <a:rPr lang="en-US" sz="1400" i="1">
                <a:hlinkClick r:id="rId2"/>
              </a:rPr>
              <a:t>https://www.laminadigital.es/criterios-de-usabilidad-de-una-pagina-web/</a:t>
            </a:r>
            <a:endParaRPr lang="en-US" sz="1400" i="1"/>
          </a:p>
          <a:p>
            <a:pPr algn="r"/>
            <a:endParaRPr lang="es-ES" sz="1400" i="1"/>
          </a:p>
          <a:p>
            <a:pPr algn="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8AC9ECE-BE5C-EC6D-E739-D33596BC9180}"/>
              </a:ext>
            </a:extLst>
          </p:cNvPr>
          <p:cNvSpPr txBox="1"/>
          <p:nvPr/>
        </p:nvSpPr>
        <p:spPr>
          <a:xfrm>
            <a:off x="594360" y="5190697"/>
            <a:ext cx="6958013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es-ES" sz="2400">
                <a:solidFill>
                  <a:schemeClr val="bg1"/>
                </a:solidFill>
              </a:rPr>
              <a:t>Pensar en els usuaris amb necessitats específiques.</a:t>
            </a:r>
            <a:endParaRPr lang="ca-E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2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764373"/>
            <a:ext cx="7955280" cy="1293028"/>
          </a:xfrm>
        </p:spPr>
        <p:txBody>
          <a:bodyPr>
            <a:normAutofit/>
          </a:bodyPr>
          <a:lstStyle/>
          <a:p>
            <a:pPr algn="ctr"/>
            <a:r>
              <a:rPr lang="es-ES" sz="4400" cap="none"/>
              <a:t>Per tant :</a:t>
            </a:r>
            <a:endParaRPr lang="ca-ES" sz="4400" cap="none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A80FE-A6DC-D6E1-5FFF-3BA99A4E3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057401"/>
            <a:ext cx="8235315" cy="11201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4000"/>
              <a:t>Pensa sempre en el què és millor per a l’usuari...</a:t>
            </a:r>
            <a:endParaRPr lang="ca-ES" sz="4000"/>
          </a:p>
        </p:txBody>
      </p:sp>
      <p:sp>
        <p:nvSpPr>
          <p:cNvPr id="3" name="Marcador de contenido 4">
            <a:extLst>
              <a:ext uri="{FF2B5EF4-FFF2-40B4-BE49-F238E27FC236}">
                <a16:creationId xmlns:a16="http://schemas.microsoft.com/office/drawing/2014/main" id="{482254C0-958E-3161-992E-56D4AE047ADE}"/>
              </a:ext>
            </a:extLst>
          </p:cNvPr>
          <p:cNvSpPr txBox="1">
            <a:spLocks/>
          </p:cNvSpPr>
          <p:nvPr/>
        </p:nvSpPr>
        <p:spPr>
          <a:xfrm>
            <a:off x="594360" y="3510488"/>
            <a:ext cx="8235315" cy="11201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" sz="4000"/>
              <a:t>i no en el que és més fácil dissenyar i programar</a:t>
            </a:r>
            <a:endParaRPr lang="ca-ES" sz="4000"/>
          </a:p>
        </p:txBody>
      </p:sp>
    </p:spTree>
    <p:extLst>
      <p:ext uri="{BB962C8B-B14F-4D97-AF65-F5344CB8AC3E}">
        <p14:creationId xmlns:p14="http://schemas.microsoft.com/office/powerpoint/2010/main" val="60853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88146"/>
            <a:ext cx="7955280" cy="1293028"/>
          </a:xfrm>
        </p:spPr>
        <p:txBody>
          <a:bodyPr>
            <a:normAutofit/>
          </a:bodyPr>
          <a:lstStyle/>
          <a:p>
            <a:r>
              <a:rPr lang="es-ES" sz="4400" cap="none"/>
              <a:t>No facis això !</a:t>
            </a:r>
            <a:endParaRPr lang="ca-ES" sz="4400" cap="non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481012" y="6408874"/>
            <a:ext cx="8448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</a:t>
            </a:r>
            <a:r>
              <a:rPr lang="en-US" sz="1400" i="1"/>
              <a:t>https://www.arngren.net/</a:t>
            </a:r>
            <a:endParaRPr lang="es-ES" sz="1400" i="1"/>
          </a:p>
          <a:p>
            <a:pPr algn="r"/>
            <a:endParaRPr lang="ca-ES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F097C29E-8B68-D60B-30CB-704F43906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3046"/>
            <a:ext cx="9144000" cy="457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20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88146"/>
            <a:ext cx="7955280" cy="1293028"/>
          </a:xfrm>
        </p:spPr>
        <p:txBody>
          <a:bodyPr>
            <a:normAutofit/>
          </a:bodyPr>
          <a:lstStyle/>
          <a:p>
            <a:r>
              <a:rPr lang="es-ES" sz="4400" cap="none"/>
              <a:t>Ni això !</a:t>
            </a:r>
            <a:endParaRPr lang="ca-ES" sz="4400" cap="non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481012" y="6408874"/>
            <a:ext cx="8448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</a:t>
            </a:r>
            <a:r>
              <a:rPr lang="en-US" sz="1400" i="1"/>
              <a:t>https://www.lingscars.com/</a:t>
            </a:r>
            <a:endParaRPr lang="ca-E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6B655FC-DCC5-50A3-9383-5E1237C32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677"/>
            <a:ext cx="9144000" cy="466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496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88146"/>
            <a:ext cx="7955280" cy="1293028"/>
          </a:xfrm>
        </p:spPr>
        <p:txBody>
          <a:bodyPr>
            <a:normAutofit/>
          </a:bodyPr>
          <a:lstStyle/>
          <a:p>
            <a:r>
              <a:rPr lang="es-ES" sz="4400" cap="none"/>
              <a:t>Però tampoco això!</a:t>
            </a:r>
            <a:endParaRPr lang="ca-ES" sz="4400" cap="non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250031" y="6334780"/>
            <a:ext cx="8643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</a:t>
            </a:r>
            <a:r>
              <a:rPr lang="en-US" sz="1400" i="1"/>
              <a:t>https://www.xataka.com/empresas-y-economia/mercadona-estrena-su-nueva-web-para-comprar-online-aunque-solo-para-valencia-por-ahora</a:t>
            </a:r>
            <a:endParaRPr lang="ca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7FEDF5A-0171-1273-E481-0409E115F3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630" b="22158"/>
          <a:stretch/>
        </p:blipFill>
        <p:spPr>
          <a:xfrm>
            <a:off x="0" y="964468"/>
            <a:ext cx="9144000" cy="492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3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51449-620F-98B0-BF0C-3D415232F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88146"/>
            <a:ext cx="7955280" cy="1293028"/>
          </a:xfrm>
        </p:spPr>
        <p:txBody>
          <a:bodyPr>
            <a:normAutofit/>
          </a:bodyPr>
          <a:lstStyle/>
          <a:p>
            <a:r>
              <a:rPr lang="es-ES" sz="4400" cap="none"/>
              <a:t>Millor així:</a:t>
            </a:r>
            <a:endParaRPr lang="ca-ES" sz="4400" cap="none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1544F6-D10E-04C0-99C4-6322FA5F3C81}"/>
              </a:ext>
            </a:extLst>
          </p:cNvPr>
          <p:cNvSpPr txBox="1"/>
          <p:nvPr/>
        </p:nvSpPr>
        <p:spPr>
          <a:xfrm>
            <a:off x="250031" y="6334780"/>
            <a:ext cx="8643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/>
              <a:t>Font: https://tienda.mercadona.es/</a:t>
            </a:r>
            <a:endParaRPr lang="ca-E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9FAA00B-34CE-43EB-22C2-7973A86EB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1479739"/>
            <a:ext cx="6031687" cy="485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886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604401-E299-FCD3-F1E4-06B2275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 cap="none"/>
              <a:t>En conclusió</a:t>
            </a:r>
            <a:r>
              <a:rPr lang="es-ES"/>
              <a:t>: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D97099-1A8E-FD32-7349-2DAB1CA89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2194560"/>
            <a:ext cx="7955280" cy="3187065"/>
          </a:xfrm>
        </p:spPr>
        <p:txBody>
          <a:bodyPr/>
          <a:lstStyle/>
          <a:p>
            <a:r>
              <a:rPr lang="es-ES"/>
              <a:t>La usabilitat es pot entendre com la facilitat d’us d’un producte o servei.</a:t>
            </a:r>
          </a:p>
          <a:p>
            <a:r>
              <a:rPr lang="es-ES"/>
              <a:t>La forma en que es concreti la usabilitat pot marcar la diferencia entre l’èxit o el fracàs.</a:t>
            </a:r>
          </a:p>
          <a:p>
            <a:r>
              <a:rPr lang="es-ES"/>
              <a:t>La usabilitat web ha de tenir en compte tant els usuaris com els aparells i els navegadors.</a:t>
            </a:r>
          </a:p>
          <a:p>
            <a:r>
              <a:rPr lang="es-ES"/>
              <a:t>Intenta que les teves pàgines s’entenguin fàcilment.</a:t>
            </a:r>
          </a:p>
          <a:p>
            <a:r>
              <a:rPr lang="es-ES"/>
              <a:t>La usabilitat web ha d’incorporar criteris d’accessibilitat.</a:t>
            </a:r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00060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A69EEF-2324-68EC-53A9-3624AB18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557204"/>
            <a:ext cx="6377940" cy="931077"/>
          </a:xfrm>
        </p:spPr>
        <p:txBody>
          <a:bodyPr>
            <a:normAutofit/>
          </a:bodyPr>
          <a:lstStyle/>
          <a:p>
            <a:r>
              <a:rPr lang="es-ES" sz="3200" cap="none"/>
              <a:t>Per a saber-ne més...</a:t>
            </a:r>
            <a:endParaRPr lang="ca-ES" sz="3200" cap="none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575333A-74A7-807C-AD15-3C1DB56DA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612" y="1490662"/>
            <a:ext cx="3724275" cy="47529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9B6AD56-4619-E3A5-D9DC-B68B17EDA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201" y="1488281"/>
            <a:ext cx="3489439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701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A69EEF-2324-68EC-53A9-3624AB18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557204"/>
            <a:ext cx="6377940" cy="931077"/>
          </a:xfrm>
        </p:spPr>
        <p:txBody>
          <a:bodyPr>
            <a:normAutofit/>
          </a:bodyPr>
          <a:lstStyle/>
          <a:p>
            <a:r>
              <a:rPr lang="es-ES" sz="3200" cap="none"/>
              <a:t>Per a saber-ne més...</a:t>
            </a:r>
            <a:endParaRPr lang="ca-ES" sz="3200" cap="none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15B31CB-425B-3ADF-F1C4-C285EBDB6F65}"/>
              </a:ext>
            </a:extLst>
          </p:cNvPr>
          <p:cNvSpPr txBox="1"/>
          <p:nvPr/>
        </p:nvSpPr>
        <p:spPr>
          <a:xfrm>
            <a:off x="666750" y="2085975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IdesWeb, Llista de reproducció sobre usabilitat, a Youtube:</a:t>
            </a:r>
          </a:p>
          <a:p>
            <a:r>
              <a:rPr lang="es-ES">
                <a:hlinkClick r:id="rId2"/>
              </a:rPr>
              <a:t>https://www.youtube.com/playlist?list=PLfYLq8pbpMkDuX_33BP72x5zTaAn1Bmye</a:t>
            </a:r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EFB3E-6B60-9717-1801-082C3F70EB88}"/>
              </a:ext>
            </a:extLst>
          </p:cNvPr>
          <p:cNvSpPr txBox="1"/>
          <p:nvPr/>
        </p:nvSpPr>
        <p:spPr>
          <a:xfrm>
            <a:off x="666750" y="3362325"/>
            <a:ext cx="807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Sergio Luján Mora, </a:t>
            </a:r>
            <a:r>
              <a:rPr lang="es-ES" i="1"/>
              <a:t>¿Usabilidad, accesibilidad?, </a:t>
            </a:r>
            <a:r>
              <a:rPr lang="es-ES"/>
              <a:t>a Youtube:</a:t>
            </a:r>
          </a:p>
          <a:p>
            <a:r>
              <a:rPr lang="es-ES">
                <a:hlinkClick r:id="rId3"/>
              </a:rPr>
              <a:t>https://www.youtube.com/watch?v=ECZ4Jmntdxo&amp;list=PLfYLq8pbpMkAlA-TrSkZsVNwkM4HGCnbw&amp;index=2</a:t>
            </a:r>
            <a:endParaRPr lang="es-ES"/>
          </a:p>
          <a:p>
            <a:endParaRPr lang="es-ES"/>
          </a:p>
          <a:p>
            <a:r>
              <a:rPr lang="es-ES"/>
              <a:t>Es tracta d’una conferencia impartida al 2014 en el centre Circoal de Perú.</a:t>
            </a:r>
          </a:p>
        </p:txBody>
      </p:sp>
    </p:spTree>
    <p:extLst>
      <p:ext uri="{BB962C8B-B14F-4D97-AF65-F5344CB8AC3E}">
        <p14:creationId xmlns:p14="http://schemas.microsoft.com/office/powerpoint/2010/main" val="1893636114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1193</TotalTime>
  <Words>697</Words>
  <Application>Microsoft Office PowerPoint</Application>
  <PresentationFormat>Presentación en pantalla (4:3)</PresentationFormat>
  <Paragraphs>89</Paragraphs>
  <Slides>19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Calibri</vt:lpstr>
      <vt:lpstr>Estela de condensación</vt:lpstr>
      <vt:lpstr>Usabilitat web </vt:lpstr>
      <vt:lpstr>Què ès la usabilitat?</vt:lpstr>
      <vt:lpstr>Presentación de PowerPoint</vt:lpstr>
      <vt:lpstr>5 components de qualitat, segons Jacob Nielsen</vt:lpstr>
      <vt:lpstr>Segons Donald Norman:</vt:lpstr>
      <vt:lpstr>Les portes Norman</vt:lpstr>
      <vt:lpstr>I què és la usabilitat web?</vt:lpstr>
      <vt:lpstr>Mètriques d’anàlisi:</vt:lpstr>
      <vt:lpstr>Mètodes d’avaluació:</vt:lpstr>
      <vt:lpstr>Com aconseguir una bona usabilitat web?: </vt:lpstr>
      <vt:lpstr>Com aconseguir una bona usabilitat web?: </vt:lpstr>
      <vt:lpstr>Per tant :</vt:lpstr>
      <vt:lpstr>No facis això !</vt:lpstr>
      <vt:lpstr>Ni això !</vt:lpstr>
      <vt:lpstr>Però tampoco això!</vt:lpstr>
      <vt:lpstr>Millor així:</vt:lpstr>
      <vt:lpstr>En conclusió:</vt:lpstr>
      <vt:lpstr>Per a saber-ne més...</vt:lpstr>
      <vt:lpstr>Per a saber-ne més...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Confección y publicación de páginas web</dc:title>
  <dc:creator>Ferran Par</dc:creator>
  <cp:lastModifiedBy>Gran</cp:lastModifiedBy>
  <cp:revision>25</cp:revision>
  <dcterms:created xsi:type="dcterms:W3CDTF">2022-04-25T09:38:43Z</dcterms:created>
  <dcterms:modified xsi:type="dcterms:W3CDTF">2022-08-29T08:52:38Z</dcterms:modified>
</cp:coreProperties>
</file>