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1" r:id="rId1"/>
  </p:sldMasterIdLst>
  <p:notesMasterIdLst>
    <p:notesMasterId r:id="rId21"/>
  </p:notesMasterIdLst>
  <p:sldIdLst>
    <p:sldId id="256" r:id="rId2"/>
    <p:sldId id="257" r:id="rId3"/>
    <p:sldId id="275" r:id="rId4"/>
    <p:sldId id="271" r:id="rId5"/>
    <p:sldId id="272" r:id="rId6"/>
    <p:sldId id="284" r:id="rId7"/>
    <p:sldId id="273" r:id="rId8"/>
    <p:sldId id="274" r:id="rId9"/>
    <p:sldId id="276" r:id="rId10"/>
    <p:sldId id="278" r:id="rId11"/>
    <p:sldId id="277" r:id="rId12"/>
    <p:sldId id="280" r:id="rId13"/>
    <p:sldId id="279" r:id="rId14"/>
    <p:sldId id="281" r:id="rId15"/>
    <p:sldId id="282" r:id="rId16"/>
    <p:sldId id="283" r:id="rId17"/>
    <p:sldId id="268" r:id="rId18"/>
    <p:sldId id="267" r:id="rId19"/>
    <p:sldId id="269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CCCC"/>
    <a:srgbClr val="CCFFCC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00" autoAdjust="0"/>
    <p:restoredTop sz="91696" autoAdjust="0"/>
  </p:normalViewPr>
  <p:slideViewPr>
    <p:cSldViewPr snapToGrid="0" showGuides="1">
      <p:cViewPr varScale="1">
        <p:scale>
          <a:sx n="80" d="100"/>
          <a:sy n="80" d="100"/>
        </p:scale>
        <p:origin x="1320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69D368-D4AE-49DC-B7A4-AC817321A3CC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a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33823B-BEB0-4440-AC1E-51A63F28C9AF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9243073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ca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3823B-BEB0-4440-AC1E-51A63F28C9AF}" type="slidenum">
              <a:rPr lang="ca-ES" smtClean="0"/>
              <a:t>1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891234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3823B-BEB0-4440-AC1E-51A63F28C9AF}" type="slidenum">
              <a:rPr lang="ca-ES" smtClean="0"/>
              <a:t>2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804886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3405"/>
            <a:ext cx="73152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632201"/>
            <a:ext cx="73152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0" y="4323845"/>
            <a:ext cx="2297429" cy="365125"/>
          </a:xfrm>
        </p:spPr>
        <p:txBody>
          <a:bodyPr/>
          <a:lstStyle/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4400" y="4323846"/>
            <a:ext cx="4880610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430867"/>
            <a:ext cx="2171700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068376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804665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4"/>
            <a:ext cx="7955280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3641726"/>
            <a:ext cx="7955281" cy="1354134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3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933973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360" y="2194560"/>
            <a:ext cx="3910579" cy="406908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099" y="2194560"/>
            <a:ext cx="3907540" cy="406908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331665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762000"/>
            <a:ext cx="6377940" cy="12954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279" y="2183802"/>
            <a:ext cx="3683659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59" y="3132667"/>
            <a:ext cx="3910579" cy="31309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9018" y="2183802"/>
            <a:ext cx="368062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2098" y="3132667"/>
            <a:ext cx="3907541" cy="31309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916213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779929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4232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30861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746760"/>
            <a:ext cx="4663440" cy="5516880"/>
          </a:xfrm>
        </p:spPr>
        <p:txBody>
          <a:bodyPr anchor="ctr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308610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777781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407573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77524" y="751242"/>
            <a:ext cx="3674234" cy="5512398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407573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125856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55" y="4697361"/>
            <a:ext cx="7956482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94355" y="977035"/>
            <a:ext cx="7950260" cy="3406972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5516716"/>
            <a:ext cx="7955280" cy="746924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479882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3"/>
            <a:ext cx="795528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649134"/>
            <a:ext cx="7772400" cy="1330852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5008307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753534"/>
            <a:ext cx="7613650" cy="2756234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3509768"/>
            <a:ext cx="7194552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174597"/>
            <a:ext cx="7778752" cy="821265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9438"/>
            <a:ext cx="4830656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  <p:sp>
        <p:nvSpPr>
          <p:cNvPr id="13" name="TextBox 12"/>
          <p:cNvSpPr txBox="1"/>
          <p:nvPr/>
        </p:nvSpPr>
        <p:spPr>
          <a:xfrm>
            <a:off x="231458" y="80772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46733" y="302133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754195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124702"/>
            <a:ext cx="7774782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92" y="3648316"/>
            <a:ext cx="7773608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78884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8884"/>
            <a:ext cx="4830656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1468856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762000"/>
            <a:ext cx="6377939" cy="130386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94361" y="2202080"/>
            <a:ext cx="2560320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9436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02237" y="2201333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00781" y="2904068"/>
            <a:ext cx="2560320" cy="335957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9319" y="2192866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932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3061553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2" y="762000"/>
            <a:ext cx="6381984" cy="12954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94360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94360" y="2331720"/>
            <a:ext cx="2560320" cy="15073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94360" y="4796103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91873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91872" y="2331720"/>
            <a:ext cx="2560320" cy="1509862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90858" y="4796102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93365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93364" y="2331721"/>
            <a:ext cx="2560320" cy="1508919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93272" y="4796100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956754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2194560"/>
            <a:ext cx="7955280" cy="406908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9691434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6590" y="747183"/>
            <a:ext cx="1543050" cy="424867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746126"/>
            <a:ext cx="6278035" cy="4249732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535035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764373"/>
            <a:ext cx="637794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2194560"/>
            <a:ext cx="7955280" cy="4069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12230" y="6356351"/>
            <a:ext cx="21374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4360" y="6355846"/>
            <a:ext cx="56807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381001"/>
            <a:ext cx="19773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25776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a.wikipedia.org/wiki/P%C3%A0gina_web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a.wikipedia.org/wiki/Discapacitat" TargetMode="External"/><Relationship Id="rId5" Type="http://schemas.openxmlformats.org/officeDocument/2006/relationships/hyperlink" Target="https://ca.wikipedia.org/wiki/Accessibilitat" TargetMode="External"/><Relationship Id="rId4" Type="http://schemas.openxmlformats.org/officeDocument/2006/relationships/hyperlink" Target="https://ca.wikipedia.org/wiki/Internet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emf"/><Relationship Id="rId7" Type="http://schemas.openxmlformats.org/officeDocument/2006/relationships/image" Target="../media/image10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8.png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ngscars.com/" TargetMode="External"/><Relationship Id="rId2" Type="http://schemas.openxmlformats.org/officeDocument/2006/relationships/hyperlink" Target="https://www.arngren.net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renfe.com/es/es" TargetMode="External"/><Relationship Id="rId4" Type="http://schemas.openxmlformats.org/officeDocument/2006/relationships/hyperlink" Target="https://tienda.mercadona.es/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ruc.udc.es/dspace/bitstream/handle/2183/8262/TFG.VANESA.lado.pdf?sequence=5" TargetMode="External"/><Relationship Id="rId2" Type="http://schemas.openxmlformats.org/officeDocument/2006/relationships/hyperlink" Target="https://olgacarreras.blogspot.com/2008/02/wcag-20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w3.org/WAI/standards-guidelines/wcag/glance/es" TargetMode="External"/><Relationship Id="rId4" Type="http://schemas.openxmlformats.org/officeDocument/2006/relationships/hyperlink" Target="http://accesibilidadweb.dlsi.ua.es/?menu=que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A106B8-1F26-4568-93A5-69459AC3FE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359429"/>
            <a:ext cx="7315200" cy="1945745"/>
          </a:xfrm>
        </p:spPr>
        <p:txBody>
          <a:bodyPr>
            <a:noAutofit/>
          </a:bodyPr>
          <a:lstStyle/>
          <a:p>
            <a:r>
              <a:rPr lang="es-ES" sz="4400"/>
              <a:t>ACCESSIBILItat web 1:</a:t>
            </a:r>
            <a:br>
              <a:rPr lang="es-ES" sz="4400"/>
            </a:br>
            <a:r>
              <a:rPr lang="es-ES" sz="3200" cap="none"/>
              <a:t>Conceptes Generals</a:t>
            </a:r>
            <a:endParaRPr lang="ca-ES" sz="4400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D434074-5207-4CDB-B5A5-98F26B9472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4400" y="4157929"/>
            <a:ext cx="7315200" cy="685800"/>
          </a:xfrm>
        </p:spPr>
        <p:txBody>
          <a:bodyPr>
            <a:normAutofit lnSpcReduction="10000"/>
          </a:bodyPr>
          <a:lstStyle/>
          <a:p>
            <a:r>
              <a:rPr lang="es-ES" sz="2400"/>
              <a:t>UF1843: Aplicació de tècniques d’usabilitat i accessibilitat a l’entorn client</a:t>
            </a:r>
            <a:endParaRPr lang="ca-ES" sz="2400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9AB6235-219B-4596-933E-7B18B88F40E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833636" y="1322774"/>
            <a:ext cx="2042945" cy="360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99F36989-4B19-4A99-BF83-47DC326ABE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41450" y="5714100"/>
            <a:ext cx="1027318" cy="360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2F8070C-1B69-BB57-F415-9ACBDA64526A}"/>
              </a:ext>
            </a:extLst>
          </p:cNvPr>
          <p:cNvSpPr txBox="1"/>
          <p:nvPr/>
        </p:nvSpPr>
        <p:spPr>
          <a:xfrm rot="16200000">
            <a:off x="7788406" y="3597025"/>
            <a:ext cx="2124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Ferran Parellada</a:t>
            </a:r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73777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41CB4D6A-961F-071D-AB67-946F06B17DDF}"/>
              </a:ext>
            </a:extLst>
          </p:cNvPr>
          <p:cNvSpPr txBox="1"/>
          <p:nvPr/>
        </p:nvSpPr>
        <p:spPr>
          <a:xfrm>
            <a:off x="428624" y="4917430"/>
            <a:ext cx="77247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a-ES" sz="2400"/>
              <a:t>Si entenem la usabilitat com la facilitat d’us, l’accessibilitat seria la facilitat d’accés.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16650CC-56CE-4DE9-A6F8-B4C70BE10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2580" y="2592814"/>
            <a:ext cx="6377940" cy="1293028"/>
          </a:xfrm>
        </p:spPr>
        <p:txBody>
          <a:bodyPr>
            <a:noAutofit/>
          </a:bodyPr>
          <a:lstStyle/>
          <a:p>
            <a:pPr algn="ctr"/>
            <a:r>
              <a:rPr lang="es-ES" sz="4400" cap="none"/>
              <a:t>Què ès l’acessibilitat web?</a:t>
            </a:r>
            <a:endParaRPr lang="ca-ES" sz="4400" cap="none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5D2F83B3-F114-3AA9-D85C-072A96A903C5}"/>
              </a:ext>
            </a:extLst>
          </p:cNvPr>
          <p:cNvSpPr txBox="1"/>
          <p:nvPr/>
        </p:nvSpPr>
        <p:spPr>
          <a:xfrm>
            <a:off x="3629026" y="6057781"/>
            <a:ext cx="51816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400"/>
              <a:t>Català: </a:t>
            </a:r>
            <a:r>
              <a:rPr lang="es-ES" sz="1400" i="1"/>
              <a:t>https://ca.wikipedia.org/wiki/Accessibilitat_web</a:t>
            </a:r>
          </a:p>
          <a:p>
            <a:pPr algn="r"/>
            <a:r>
              <a:rPr lang="es-ES" sz="1400"/>
              <a:t>Español: </a:t>
            </a:r>
            <a:r>
              <a:rPr lang="es-ES" sz="1400" i="1"/>
              <a:t>https://es.wikipedia.org/wiki/Accesibilidad_web</a:t>
            </a:r>
          </a:p>
          <a:p>
            <a:endParaRPr lang="ca-ES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C50D8431-FC9F-0B7F-82DB-31FB94E426D5}"/>
              </a:ext>
            </a:extLst>
          </p:cNvPr>
          <p:cNvSpPr txBox="1"/>
          <p:nvPr/>
        </p:nvSpPr>
        <p:spPr>
          <a:xfrm>
            <a:off x="428624" y="2020659"/>
            <a:ext cx="8077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/>
              <a:t>L'</a:t>
            </a:r>
            <a:r>
              <a:rPr lang="ca-ES" b="1"/>
              <a:t>accessibilitat web</a:t>
            </a:r>
            <a:r>
              <a:rPr lang="ca-ES"/>
              <a:t> consisteix en l'elaboració de </a:t>
            </a:r>
            <a:r>
              <a:rPr lang="ca-ES">
                <a:hlinkClick r:id="rId3" tooltip="Pàgina web"/>
              </a:rPr>
              <a:t>pàgines web</a:t>
            </a:r>
            <a:r>
              <a:rPr lang="ca-ES"/>
              <a:t> a </a:t>
            </a:r>
            <a:r>
              <a:rPr lang="ca-ES">
                <a:hlinkClick r:id="rId4" tooltip="Internet"/>
              </a:rPr>
              <a:t>Internet</a:t>
            </a:r>
            <a:r>
              <a:rPr lang="ca-ES"/>
              <a:t> que puguin ser </a:t>
            </a:r>
            <a:r>
              <a:rPr lang="ca-ES">
                <a:hlinkClick r:id="rId5" tooltip="Accessibilitat"/>
              </a:rPr>
              <a:t>accessibles</a:t>
            </a:r>
            <a:r>
              <a:rPr lang="ca-ES"/>
              <a:t> per a tots els usuaris independentment de les seves </a:t>
            </a:r>
            <a:r>
              <a:rPr lang="ca-ES">
                <a:hlinkClick r:id="rId6" tooltip="Discapacitat"/>
              </a:rPr>
              <a:t>discapacitats</a:t>
            </a:r>
            <a:r>
              <a:rPr lang="ca-ES"/>
              <a:t> (visuals, auditives, cognitives, motrius, tècniques o ambientals).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E33162B-A5CB-C120-E430-87A3660AACFE}"/>
              </a:ext>
            </a:extLst>
          </p:cNvPr>
          <p:cNvSpPr txBox="1"/>
          <p:nvPr/>
        </p:nvSpPr>
        <p:spPr>
          <a:xfrm>
            <a:off x="428624" y="3381969"/>
            <a:ext cx="8077200" cy="1228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La </a:t>
            </a:r>
            <a:r>
              <a:rPr lang="es-ES" b="1"/>
              <a:t>accesibilidad web</a:t>
            </a:r>
            <a:r>
              <a:rPr lang="es-ES"/>
              <a:t> tiene como objetivo lograr que las páginas web sean utilizables por el máximo número de personas, independientemente de sus conocimientos o capacidades personales e independientemente de las características técnicas del equipo utilizado para acceder a la Web.</a:t>
            </a:r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13846297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22222E-6 L 3.33333E-6 -0.3111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2312041" y="1298645"/>
            <a:ext cx="4504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/>
              <a:t>Rampes arquitectòniques</a:t>
            </a:r>
            <a:endParaRPr lang="ca-ES" sz="280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1B8BA96F-BEDF-20E4-D655-F0AB0FF684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99" y="2246091"/>
            <a:ext cx="3810000" cy="28575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01AFD38E-D3DE-859F-A1B7-A6B17D314F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6946" y="1896647"/>
            <a:ext cx="1125582" cy="1110772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3890EAC1-D0F7-2828-E8F0-86D4A6E083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6513" y="1540089"/>
            <a:ext cx="1412005" cy="1412005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F3117FDC-14E2-7F14-F71A-2AEDEAF6438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724" y="4766024"/>
            <a:ext cx="962804" cy="962804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F325E2FB-50A5-0597-DAC9-77D8529F9F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8721" y="3254336"/>
            <a:ext cx="1125583" cy="1110773"/>
          </a:xfrm>
          <a:prstGeom prst="rect">
            <a:avLst/>
          </a:prstGeom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FADCD878-4868-E174-B7ED-7C97A33B05EA}"/>
              </a:ext>
            </a:extLst>
          </p:cNvPr>
          <p:cNvSpPr txBox="1"/>
          <p:nvPr/>
        </p:nvSpPr>
        <p:spPr>
          <a:xfrm>
            <a:off x="223837" y="6179820"/>
            <a:ext cx="86963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/>
              <a:t>Idea: Edu Iglesias </a:t>
            </a:r>
          </a:p>
          <a:p>
            <a:pPr algn="r"/>
            <a:r>
              <a:rPr lang="en-US" sz="1200"/>
              <a:t>Image by &lt;a href="https://www.freepik.es/vector-gratis/voluntario-ayudando-personas-mayores_8422826.htm#page=5&amp;query=anciano&amp;position=22&amp;from_view=search"&gt;Freepik&lt;/a&gt;</a:t>
            </a:r>
            <a:endParaRPr lang="ca-ES" sz="1200"/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3E400EC0-0FA1-0CC4-0193-D49B7822A1AF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513" y="3103719"/>
            <a:ext cx="1412005" cy="1412005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F264DF09-6DDD-526C-B4CD-2059CD947B71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999" y="4659830"/>
            <a:ext cx="2348066" cy="1095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202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CE23326-28BB-21D0-B556-DC3E154A5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1082507"/>
            <a:ext cx="7273290" cy="1293028"/>
          </a:xfrm>
        </p:spPr>
        <p:txBody>
          <a:bodyPr>
            <a:normAutofit/>
          </a:bodyPr>
          <a:lstStyle/>
          <a:p>
            <a:pPr algn="l"/>
            <a:r>
              <a:rPr lang="es-ES" sz="3600" cap="none"/>
              <a:t>Raons per a implementar webs accesibles:</a:t>
            </a:r>
            <a:endParaRPr lang="ca-ES" sz="3600" cap="non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C736852-AE2E-1696-34A4-DE153F3E9E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360" y="2623185"/>
            <a:ext cx="7955280" cy="3253740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s-ES" sz="3200"/>
              <a:t>Incloure persones amb diversitat funcional.</a:t>
            </a:r>
          </a:p>
          <a:p>
            <a:pPr>
              <a:spcAft>
                <a:spcPts val="1200"/>
              </a:spcAft>
            </a:pPr>
            <a:r>
              <a:rPr lang="es-ES" sz="3200"/>
              <a:t>Millorar la usabilitat.</a:t>
            </a:r>
          </a:p>
          <a:p>
            <a:pPr>
              <a:spcAft>
                <a:spcPts val="1200"/>
              </a:spcAft>
            </a:pPr>
            <a:r>
              <a:rPr lang="es-ES" sz="3200"/>
              <a:t>Millora el SEO</a:t>
            </a:r>
          </a:p>
          <a:p>
            <a:pPr>
              <a:spcAft>
                <a:spcPts val="1200"/>
              </a:spcAft>
            </a:pPr>
            <a:r>
              <a:rPr lang="es-ES" sz="3200"/>
              <a:t>Imperatiu legal.</a:t>
            </a:r>
            <a:endParaRPr lang="ca-ES" sz="3200"/>
          </a:p>
        </p:txBody>
      </p:sp>
    </p:spTree>
    <p:extLst>
      <p:ext uri="{BB962C8B-B14F-4D97-AF65-F5344CB8AC3E}">
        <p14:creationId xmlns:p14="http://schemas.microsoft.com/office/powerpoint/2010/main" val="3399508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4B159A-C7BF-4F80-4625-0383494AFC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5" y="764373"/>
            <a:ext cx="8082915" cy="1293028"/>
          </a:xfrm>
        </p:spPr>
        <p:txBody>
          <a:bodyPr/>
          <a:lstStyle/>
          <a:p>
            <a:pPr algn="l"/>
            <a:r>
              <a:rPr lang="es-ES" sz="3200" u="sng" cap="none"/>
              <a:t>La web va néixer per a ser accesible</a:t>
            </a:r>
            <a:r>
              <a:rPr lang="es-ES"/>
              <a:t>:</a:t>
            </a:r>
            <a:endParaRPr lang="ca-ES"/>
          </a:p>
        </p:txBody>
      </p:sp>
      <p:pic>
        <p:nvPicPr>
          <p:cNvPr id="6" name="Marcador de contenido 5">
            <a:extLst>
              <a:ext uri="{FF2B5EF4-FFF2-40B4-BE49-F238E27FC236}">
                <a16:creationId xmlns:a16="http://schemas.microsoft.com/office/drawing/2014/main" id="{8BC7DACA-1399-FBEC-61A3-F851964B68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" y="1962150"/>
            <a:ext cx="2972219" cy="3717881"/>
          </a:xfr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E2C4533-690F-388F-E0BF-60330EBA2F0F}"/>
              </a:ext>
            </a:extLst>
          </p:cNvPr>
          <p:cNvSpPr txBox="1"/>
          <p:nvPr/>
        </p:nvSpPr>
        <p:spPr>
          <a:xfrm>
            <a:off x="1009651" y="6233785"/>
            <a:ext cx="79343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/>
              <a:t>Font de la imatge: By Paul Clarke - Treball propi, CC BY-SA 4.0, https://commons.wikimedia.org/w/index.php?curid=53878695</a:t>
            </a:r>
            <a:endParaRPr lang="ca-ES" sz="140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19816A7-1F14-6C30-2CFB-E60247A342BB}"/>
              </a:ext>
            </a:extLst>
          </p:cNvPr>
          <p:cNvSpPr txBox="1"/>
          <p:nvPr/>
        </p:nvSpPr>
        <p:spPr>
          <a:xfrm>
            <a:off x="4162634" y="2390596"/>
            <a:ext cx="37909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2400"/>
              <a:t>“El poder del Web és a la seva universalitat. L'accés per a tothom sense importar-ne la discapacitat, n'és un aspecte essencial.”</a:t>
            </a:r>
          </a:p>
        </p:txBody>
      </p:sp>
    </p:spTree>
    <p:extLst>
      <p:ext uri="{BB962C8B-B14F-4D97-AF65-F5344CB8AC3E}">
        <p14:creationId xmlns:p14="http://schemas.microsoft.com/office/powerpoint/2010/main" val="140784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977E82-1CDB-B24F-761B-1AF16A85E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383373"/>
            <a:ext cx="6377940" cy="1293028"/>
          </a:xfrm>
        </p:spPr>
        <p:txBody>
          <a:bodyPr/>
          <a:lstStyle/>
          <a:p>
            <a:pPr algn="ctr"/>
            <a:r>
              <a:rPr lang="es-ES"/>
              <a:t>Important!</a:t>
            </a:r>
            <a:endParaRPr lang="ca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64967A0-9DD7-A0EE-637F-4CF8EEFBA5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360" y="1533525"/>
            <a:ext cx="7955280" cy="47301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ES"/>
              <a:t>Procura evitar l’us dels termes:</a:t>
            </a:r>
          </a:p>
          <a:p>
            <a:pPr marL="0" indent="0" algn="ctr">
              <a:buNone/>
            </a:pPr>
            <a:r>
              <a:rPr lang="es-ES" sz="2800" b="1" strike="sngStrike"/>
              <a:t>persona discapacitada</a:t>
            </a:r>
          </a:p>
          <a:p>
            <a:pPr marL="0" indent="0" algn="ctr">
              <a:buNone/>
            </a:pPr>
            <a:r>
              <a:rPr lang="es-ES" sz="2800" b="1" strike="sngStrike"/>
              <a:t>minusvàlid</a:t>
            </a:r>
          </a:p>
          <a:p>
            <a:pPr marL="0" indent="0" algn="ctr">
              <a:buNone/>
            </a:pPr>
            <a:r>
              <a:rPr lang="es-ES" sz="2000"/>
              <a:t>És pejoratiu, perquè la </a:t>
            </a:r>
            <a:r>
              <a:rPr lang="es-ES" sz="2000" u="sng"/>
              <a:t>discapacitat</a:t>
            </a:r>
            <a:r>
              <a:rPr lang="es-ES" sz="2000"/>
              <a:t> no implica </a:t>
            </a:r>
            <a:r>
              <a:rPr lang="es-ES" sz="2000" u="sng"/>
              <a:t>incapacitat</a:t>
            </a:r>
          </a:p>
          <a:p>
            <a:pPr marL="0" indent="0" algn="ctr">
              <a:buNone/>
            </a:pPr>
            <a:endParaRPr lang="es-ES" sz="2400"/>
          </a:p>
          <a:p>
            <a:pPr marL="0" indent="0" algn="ctr">
              <a:buNone/>
            </a:pPr>
            <a:r>
              <a:rPr lang="es-ES" sz="2400"/>
              <a:t>Utilitza millor </a:t>
            </a:r>
          </a:p>
          <a:p>
            <a:pPr marL="0" indent="0" algn="ctr">
              <a:buNone/>
            </a:pPr>
            <a:r>
              <a:rPr lang="es-ES" sz="2800" b="1"/>
              <a:t>persona amb discapacitat</a:t>
            </a:r>
          </a:p>
          <a:p>
            <a:pPr marL="0" indent="0" algn="ctr">
              <a:buNone/>
            </a:pPr>
            <a:r>
              <a:rPr lang="es-ES" sz="2800" b="1"/>
              <a:t>diversitat funcional</a:t>
            </a:r>
          </a:p>
          <a:p>
            <a:pPr marL="0" indent="0" algn="ctr">
              <a:buNone/>
            </a:pPr>
            <a:r>
              <a:rPr lang="es-ES" sz="2800" b="1"/>
              <a:t>persona amb necessitats especials</a:t>
            </a:r>
          </a:p>
          <a:p>
            <a:pPr marL="0" indent="0">
              <a:buNone/>
            </a:pPr>
            <a:endParaRPr lang="ca-ES" sz="2000"/>
          </a:p>
        </p:txBody>
      </p:sp>
    </p:spTree>
    <p:extLst>
      <p:ext uri="{BB962C8B-B14F-4D97-AF65-F5344CB8AC3E}">
        <p14:creationId xmlns:p14="http://schemas.microsoft.com/office/powerpoint/2010/main" val="906093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5CB7F6-520D-97DC-D51A-42395B3DE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764373"/>
            <a:ext cx="7955280" cy="1293028"/>
          </a:xfrm>
        </p:spPr>
        <p:txBody>
          <a:bodyPr>
            <a:normAutofit/>
          </a:bodyPr>
          <a:lstStyle/>
          <a:p>
            <a:pPr algn="l"/>
            <a:r>
              <a:rPr lang="es-ES" sz="3200" cap="none"/>
              <a:t>Estàndards de l’accessibilitat web:</a:t>
            </a:r>
            <a:endParaRPr lang="ca-ES" sz="3200" cap="non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7106745-3812-DB1E-81BC-60CD345C45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360" y="2194560"/>
            <a:ext cx="7955280" cy="4343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ES" sz="2400"/>
              <a:t>Word Wide Web Consortium (W3C)</a:t>
            </a:r>
            <a:endParaRPr lang="ca-ES" sz="2400"/>
          </a:p>
        </p:txBody>
      </p:sp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8B04DDF1-9B84-4284-3E44-EAB2D5FD8D28}"/>
              </a:ext>
            </a:extLst>
          </p:cNvPr>
          <p:cNvSpPr txBox="1">
            <a:spLocks/>
          </p:cNvSpPr>
          <p:nvPr/>
        </p:nvSpPr>
        <p:spPr>
          <a:xfrm>
            <a:off x="594360" y="3275171"/>
            <a:ext cx="7955280" cy="434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s-ES" sz="2400"/>
              <a:t>Web Accessibility Initiative (WAI)</a:t>
            </a:r>
            <a:endParaRPr lang="ca-ES" sz="2400"/>
          </a:p>
        </p:txBody>
      </p:sp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001BB613-5A2F-0C20-724D-B493FFCDC57F}"/>
              </a:ext>
            </a:extLst>
          </p:cNvPr>
          <p:cNvSpPr txBox="1">
            <a:spLocks/>
          </p:cNvSpPr>
          <p:nvPr/>
        </p:nvSpPr>
        <p:spPr>
          <a:xfrm>
            <a:off x="594360" y="4355783"/>
            <a:ext cx="7955280" cy="434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s-ES" sz="2400"/>
              <a:t>Web Content Accessibility Guidelines (WCAG)</a:t>
            </a:r>
            <a:endParaRPr lang="ca-ES" sz="2400"/>
          </a:p>
        </p:txBody>
      </p:sp>
      <p:sp>
        <p:nvSpPr>
          <p:cNvPr id="6" name="Marcador de contenido 2">
            <a:extLst>
              <a:ext uri="{FF2B5EF4-FFF2-40B4-BE49-F238E27FC236}">
                <a16:creationId xmlns:a16="http://schemas.microsoft.com/office/drawing/2014/main" id="{AC8C5EE3-BF8B-2A07-61C1-6632C3ABBF60}"/>
              </a:ext>
            </a:extLst>
          </p:cNvPr>
          <p:cNvSpPr txBox="1">
            <a:spLocks/>
          </p:cNvSpPr>
          <p:nvPr/>
        </p:nvSpPr>
        <p:spPr>
          <a:xfrm>
            <a:off x="594360" y="5447348"/>
            <a:ext cx="7955280" cy="434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s-ES" sz="2400"/>
              <a:t>Norma UNE-EN 301 549</a:t>
            </a:r>
            <a:endParaRPr lang="ca-ES" sz="2400"/>
          </a:p>
        </p:txBody>
      </p:sp>
      <p:sp>
        <p:nvSpPr>
          <p:cNvPr id="8" name="Flecha: hacia abajo 7">
            <a:extLst>
              <a:ext uri="{FF2B5EF4-FFF2-40B4-BE49-F238E27FC236}">
                <a16:creationId xmlns:a16="http://schemas.microsoft.com/office/drawing/2014/main" id="{0A641EAD-D293-686B-057E-5F5301395530}"/>
              </a:ext>
            </a:extLst>
          </p:cNvPr>
          <p:cNvSpPr/>
          <p:nvPr/>
        </p:nvSpPr>
        <p:spPr>
          <a:xfrm>
            <a:off x="4386262" y="2703672"/>
            <a:ext cx="371475" cy="434340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9" name="Flecha: hacia abajo 8">
            <a:extLst>
              <a:ext uri="{FF2B5EF4-FFF2-40B4-BE49-F238E27FC236}">
                <a16:creationId xmlns:a16="http://schemas.microsoft.com/office/drawing/2014/main" id="{D82ADF44-17D5-3A8C-165E-5705032C14AA}"/>
              </a:ext>
            </a:extLst>
          </p:cNvPr>
          <p:cNvSpPr/>
          <p:nvPr/>
        </p:nvSpPr>
        <p:spPr>
          <a:xfrm>
            <a:off x="4386261" y="3787142"/>
            <a:ext cx="371475" cy="434340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0" name="Flecha: hacia abajo 9">
            <a:extLst>
              <a:ext uri="{FF2B5EF4-FFF2-40B4-BE49-F238E27FC236}">
                <a16:creationId xmlns:a16="http://schemas.microsoft.com/office/drawing/2014/main" id="{43624A87-0A40-AD09-4D43-CE37F6F26790}"/>
              </a:ext>
            </a:extLst>
          </p:cNvPr>
          <p:cNvSpPr/>
          <p:nvPr/>
        </p:nvSpPr>
        <p:spPr>
          <a:xfrm>
            <a:off x="4386262" y="4901565"/>
            <a:ext cx="371475" cy="434340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15443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A4E0F52-3F21-E7D0-F5F9-580A8DC6D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030" y="1059648"/>
            <a:ext cx="6377940" cy="1293028"/>
          </a:xfrm>
        </p:spPr>
        <p:txBody>
          <a:bodyPr>
            <a:normAutofit/>
          </a:bodyPr>
          <a:lstStyle/>
          <a:p>
            <a:pPr algn="ctr"/>
            <a:r>
              <a:rPr lang="es-ES" sz="3600"/>
              <a:t>WCAG 1.0 (1999)</a:t>
            </a:r>
            <a:endParaRPr lang="ca-ES" sz="360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4BD5219-7ABC-3B60-CC3A-95BB0F1064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8962" y="5586431"/>
            <a:ext cx="2886075" cy="438150"/>
          </a:xfrm>
          <a:prstGeom prst="rect">
            <a:avLst/>
          </a:prstGeom>
        </p:spPr>
      </p:pic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FF43456-6516-864E-0D4E-B39ECF0365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360" y="2428875"/>
            <a:ext cx="7955280" cy="1142998"/>
          </a:xfrm>
        </p:spPr>
        <p:txBody>
          <a:bodyPr>
            <a:normAutofit/>
          </a:bodyPr>
          <a:lstStyle/>
          <a:p>
            <a:r>
              <a:rPr lang="es-ES"/>
              <a:t>S’organitza sobre 14 pautes per definir els principis generals dels disseny accesible. Es desprenen 65 punts de verificació (PV). </a:t>
            </a:r>
            <a:endParaRPr lang="ca-ES"/>
          </a:p>
        </p:txBody>
      </p:sp>
      <p:sp>
        <p:nvSpPr>
          <p:cNvPr id="7" name="Marcador de contenido 5">
            <a:extLst>
              <a:ext uri="{FF2B5EF4-FFF2-40B4-BE49-F238E27FC236}">
                <a16:creationId xmlns:a16="http://schemas.microsoft.com/office/drawing/2014/main" id="{1B6E8415-1B7B-7140-DF74-9D2B547CE24D}"/>
              </a:ext>
            </a:extLst>
          </p:cNvPr>
          <p:cNvSpPr txBox="1">
            <a:spLocks/>
          </p:cNvSpPr>
          <p:nvPr/>
        </p:nvSpPr>
        <p:spPr>
          <a:xfrm>
            <a:off x="594360" y="3798102"/>
            <a:ext cx="7955280" cy="2000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2400"/>
              <a:t>El nivel d’adequació o conformitat de cada PV pot ser:</a:t>
            </a:r>
          </a:p>
          <a:p>
            <a:pPr lvl="1"/>
            <a:r>
              <a:rPr lang="es-ES" b="1"/>
              <a:t>Simple A (A)</a:t>
            </a:r>
          </a:p>
          <a:p>
            <a:pPr lvl="1"/>
            <a:r>
              <a:rPr lang="es-ES" b="1"/>
              <a:t>Doble A (AA)</a:t>
            </a:r>
          </a:p>
          <a:p>
            <a:pPr lvl="1"/>
            <a:r>
              <a:rPr lang="es-ES" b="1"/>
              <a:t>Triple A (AAA)</a:t>
            </a:r>
            <a:endParaRPr lang="ca-ES" b="1"/>
          </a:p>
        </p:txBody>
      </p:sp>
    </p:spTree>
    <p:extLst>
      <p:ext uri="{BB962C8B-B14F-4D97-AF65-F5344CB8AC3E}">
        <p14:creationId xmlns:p14="http://schemas.microsoft.com/office/powerpoint/2010/main" val="4014186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A4E0F52-3F21-E7D0-F5F9-580A8DC6D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030" y="527433"/>
            <a:ext cx="6377940" cy="1293028"/>
          </a:xfrm>
        </p:spPr>
        <p:txBody>
          <a:bodyPr>
            <a:normAutofit/>
          </a:bodyPr>
          <a:lstStyle/>
          <a:p>
            <a:pPr algn="ctr"/>
            <a:r>
              <a:rPr lang="es-ES" sz="3600"/>
              <a:t>WCAG 2.0 (2008)</a:t>
            </a:r>
            <a:endParaRPr lang="ca-ES" sz="3600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FF43456-6516-864E-0D4E-B39ECF0365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2426" y="1543053"/>
            <a:ext cx="8652510" cy="24383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sz="2400"/>
              <a:t>Defineix 4 principis fonamentals per a l’accessibilitat dels continguts, definits per una paraula. El lloc web ha de ser:</a:t>
            </a:r>
          </a:p>
          <a:p>
            <a:pPr lvl="1"/>
            <a:r>
              <a:rPr lang="es-ES" sz="2400" b="1"/>
              <a:t>Perceptible </a:t>
            </a:r>
          </a:p>
          <a:p>
            <a:pPr lvl="1"/>
            <a:r>
              <a:rPr lang="es-ES" sz="2400" b="1"/>
              <a:t>Operable</a:t>
            </a:r>
          </a:p>
          <a:p>
            <a:pPr lvl="1"/>
            <a:r>
              <a:rPr lang="es-ES" sz="2400" b="1"/>
              <a:t>Comprensible</a:t>
            </a:r>
          </a:p>
          <a:p>
            <a:pPr lvl="1"/>
            <a:r>
              <a:rPr lang="es-ES" sz="2400" b="1"/>
              <a:t>Robust</a:t>
            </a:r>
          </a:p>
          <a:p>
            <a:pPr lvl="1"/>
            <a:endParaRPr lang="ca-ES"/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5EAAEBE4-C707-3A85-FF55-D3A4F2EFCCDF}"/>
              </a:ext>
            </a:extLst>
          </p:cNvPr>
          <p:cNvSpPr txBox="1">
            <a:spLocks/>
          </p:cNvSpPr>
          <p:nvPr/>
        </p:nvSpPr>
        <p:spPr>
          <a:xfrm>
            <a:off x="1030605" y="3848102"/>
            <a:ext cx="637794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3600"/>
              <a:t>WCAG 2.1 (2018)</a:t>
            </a:r>
            <a:endParaRPr lang="ca-ES" sz="3600"/>
          </a:p>
        </p:txBody>
      </p:sp>
      <p:sp>
        <p:nvSpPr>
          <p:cNvPr id="8" name="Marcador de contenido 5">
            <a:extLst>
              <a:ext uri="{FF2B5EF4-FFF2-40B4-BE49-F238E27FC236}">
                <a16:creationId xmlns:a16="http://schemas.microsoft.com/office/drawing/2014/main" id="{0EEAB058-48AB-6F50-C3BC-290D2CA9B2F5}"/>
              </a:ext>
            </a:extLst>
          </p:cNvPr>
          <p:cNvSpPr txBox="1">
            <a:spLocks/>
          </p:cNvSpPr>
          <p:nvPr/>
        </p:nvSpPr>
        <p:spPr>
          <a:xfrm>
            <a:off x="352426" y="4888718"/>
            <a:ext cx="8652510" cy="5048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s-ES" sz="2400"/>
              <a:t>Actualitza les pautes d’accessibilitat a les noves tecnologies.</a:t>
            </a:r>
          </a:p>
          <a:p>
            <a:pPr lvl="1"/>
            <a:endParaRPr lang="ca-ES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DF6EF0AE-031D-A5E9-11B7-867681F86FD3}"/>
              </a:ext>
            </a:extLst>
          </p:cNvPr>
          <p:cNvSpPr txBox="1"/>
          <p:nvPr/>
        </p:nvSpPr>
        <p:spPr>
          <a:xfrm>
            <a:off x="1030605" y="6433810"/>
            <a:ext cx="7934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/>
              <a:t>Font : https://www.w3.org/WAI/standards-guidelines/wcag/new-in-21/es</a:t>
            </a:r>
            <a:endParaRPr lang="ca-ES" sz="1400"/>
          </a:p>
        </p:txBody>
      </p:sp>
    </p:spTree>
    <p:extLst>
      <p:ext uri="{BB962C8B-B14F-4D97-AF65-F5344CB8AC3E}">
        <p14:creationId xmlns:p14="http://schemas.microsoft.com/office/powerpoint/2010/main" val="3117660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867D46-12C2-7591-4F84-6668E8FD4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0675" y="901532"/>
            <a:ext cx="6377940" cy="1293028"/>
          </a:xfrm>
        </p:spPr>
        <p:txBody>
          <a:bodyPr>
            <a:normAutofit/>
          </a:bodyPr>
          <a:lstStyle/>
          <a:p>
            <a:r>
              <a:rPr lang="es-ES" sz="3200"/>
              <a:t>Tipus de disfuncionalitats</a:t>
            </a:r>
            <a:endParaRPr lang="ca-ES" sz="320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C1FF1C6-7EC7-8BA4-7122-1E36F8B044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360" y="2382689"/>
            <a:ext cx="7955280" cy="34847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ES" sz="4800"/>
              <a:t>Visuals</a:t>
            </a:r>
          </a:p>
          <a:p>
            <a:pPr marL="0" indent="0" algn="ctr">
              <a:buNone/>
            </a:pPr>
            <a:r>
              <a:rPr lang="es-ES" sz="4800"/>
              <a:t>Auditives</a:t>
            </a:r>
          </a:p>
          <a:p>
            <a:pPr marL="0" indent="0" algn="ctr">
              <a:buNone/>
            </a:pPr>
            <a:r>
              <a:rPr lang="es-ES" sz="4800"/>
              <a:t>Motores</a:t>
            </a:r>
          </a:p>
          <a:p>
            <a:pPr marL="0" indent="0" algn="ctr">
              <a:buNone/>
            </a:pPr>
            <a:r>
              <a:rPr lang="es-ES" sz="4800"/>
              <a:t>Cognitives</a:t>
            </a:r>
            <a:endParaRPr lang="ca-ES" sz="4800"/>
          </a:p>
        </p:txBody>
      </p:sp>
    </p:spTree>
    <p:extLst>
      <p:ext uri="{BB962C8B-B14F-4D97-AF65-F5344CB8AC3E}">
        <p14:creationId xmlns:p14="http://schemas.microsoft.com/office/powerpoint/2010/main" val="613762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867D46-12C2-7591-4F84-6668E8FD4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0675" y="621962"/>
            <a:ext cx="6377940" cy="1293028"/>
          </a:xfrm>
        </p:spPr>
        <p:txBody>
          <a:bodyPr>
            <a:normAutofit/>
          </a:bodyPr>
          <a:lstStyle/>
          <a:p>
            <a:r>
              <a:rPr lang="es-ES" sz="3200"/>
              <a:t>Tipus de disfuncionalitats</a:t>
            </a:r>
            <a:endParaRPr lang="ca-ES" sz="320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C1FF1C6-7EC7-8BA4-7122-1E36F8B044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035" y="1790700"/>
            <a:ext cx="7955280" cy="4445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ES" sz="3600"/>
              <a:t>Auditives:</a:t>
            </a:r>
          </a:p>
          <a:p>
            <a:r>
              <a:rPr lang="es-ES" sz="2800"/>
              <a:t>Pèrdua total o parcial de l’audició</a:t>
            </a:r>
          </a:p>
          <a:p>
            <a:pPr marL="0" indent="0">
              <a:buNone/>
            </a:pPr>
            <a:endParaRPr lang="es-ES" sz="1200"/>
          </a:p>
          <a:p>
            <a:pPr marL="0" indent="0">
              <a:buNone/>
            </a:pPr>
            <a:r>
              <a:rPr lang="es-ES" sz="3600"/>
              <a:t>Motores:</a:t>
            </a:r>
          </a:p>
          <a:p>
            <a:r>
              <a:rPr lang="es-ES" sz="2800"/>
              <a:t>Dificultats en el moviment de parts del cos</a:t>
            </a:r>
          </a:p>
          <a:p>
            <a:pPr marL="0" indent="0">
              <a:buNone/>
            </a:pPr>
            <a:endParaRPr lang="es-ES" sz="1300"/>
          </a:p>
          <a:p>
            <a:pPr marL="0" indent="0">
              <a:buNone/>
            </a:pPr>
            <a:r>
              <a:rPr lang="es-ES" sz="3600"/>
              <a:t>Cognitives-Perceptives:</a:t>
            </a:r>
          </a:p>
          <a:p>
            <a:r>
              <a:rPr lang="es-ES" sz="2800"/>
              <a:t>Dificultats intel·lectuals</a:t>
            </a:r>
          </a:p>
          <a:p>
            <a:r>
              <a:rPr lang="es-ES" sz="2800"/>
              <a:t>Dislexia</a:t>
            </a:r>
          </a:p>
          <a:p>
            <a:r>
              <a:rPr lang="es-ES" sz="2800"/>
              <a:t>Desordre d’atenció</a:t>
            </a:r>
          </a:p>
          <a:p>
            <a:pPr marL="0" indent="0">
              <a:buNone/>
            </a:pPr>
            <a:endParaRPr lang="ca-ES" sz="3600"/>
          </a:p>
        </p:txBody>
      </p:sp>
    </p:spTree>
    <p:extLst>
      <p:ext uri="{BB962C8B-B14F-4D97-AF65-F5344CB8AC3E}">
        <p14:creationId xmlns:p14="http://schemas.microsoft.com/office/powerpoint/2010/main" val="3428643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867D46-12C2-7591-4F84-6668E8FD4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0675" y="621962"/>
            <a:ext cx="6377940" cy="1293028"/>
          </a:xfrm>
        </p:spPr>
        <p:txBody>
          <a:bodyPr>
            <a:normAutofit/>
          </a:bodyPr>
          <a:lstStyle/>
          <a:p>
            <a:r>
              <a:rPr lang="es-ES" sz="3200"/>
              <a:t>Tipus de disfuncionalitats</a:t>
            </a:r>
            <a:endParaRPr lang="ca-ES" sz="320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C1FF1C6-7EC7-8BA4-7122-1E36F8B044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360" y="2194559"/>
            <a:ext cx="7955280" cy="366331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ES" sz="3600"/>
              <a:t>Visual:</a:t>
            </a:r>
          </a:p>
          <a:p>
            <a:pPr marL="0" indent="0">
              <a:buNone/>
            </a:pPr>
            <a:endParaRPr lang="es-ES" sz="3600"/>
          </a:p>
          <a:p>
            <a:r>
              <a:rPr lang="es-ES" sz="2800"/>
              <a:t>Pèrdua total o parcial de visió</a:t>
            </a:r>
          </a:p>
          <a:p>
            <a:r>
              <a:rPr lang="es-ES" sz="2800"/>
              <a:t>Daltonisme (acromatopsia)</a:t>
            </a:r>
          </a:p>
          <a:p>
            <a:r>
              <a:rPr lang="es-ES" sz="2800"/>
              <a:t>Pronatopia</a:t>
            </a:r>
          </a:p>
          <a:p>
            <a:r>
              <a:rPr lang="es-ES" sz="2800"/>
              <a:t>Deuteranopia</a:t>
            </a:r>
          </a:p>
          <a:p>
            <a:r>
              <a:rPr lang="es-ES" sz="2800"/>
              <a:t>Fotosensibilitat</a:t>
            </a:r>
          </a:p>
          <a:p>
            <a:pPr marL="0" indent="0">
              <a:buNone/>
            </a:pPr>
            <a:endParaRPr lang="ca-ES" sz="360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664F10C-3435-3990-6ADF-5FF6B99776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8850" y="1608349"/>
            <a:ext cx="2343150" cy="1687068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72584D4D-0E1B-67E8-E359-260C4EB483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1539" y="3106334"/>
            <a:ext cx="3177772" cy="1839763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9CECC452-C2C2-0AD8-8764-2509C5AF9FC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8416" y="4939194"/>
            <a:ext cx="1600199" cy="1600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58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7C7E39D-0C43-36E2-25D4-5E28938790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935" y="1365885"/>
            <a:ext cx="7955280" cy="1234440"/>
          </a:xfrm>
        </p:spPr>
        <p:txBody>
          <a:bodyPr/>
          <a:lstStyle/>
          <a:p>
            <a:pPr marL="0" indent="0">
              <a:buNone/>
            </a:pPr>
            <a:r>
              <a:rPr lang="es-ES"/>
              <a:t>Pràctica: </a:t>
            </a:r>
          </a:p>
          <a:p>
            <a:pPr marL="0" indent="0">
              <a:buNone/>
            </a:pPr>
            <a:r>
              <a:rPr lang="es-ES"/>
              <a:t>Instal·la el complement </a:t>
            </a:r>
            <a:r>
              <a:rPr lang="es-ES" b="1"/>
              <a:t>NoCoffe</a:t>
            </a:r>
            <a:r>
              <a:rPr lang="es-ES"/>
              <a:t> a Firefox i prova...</a:t>
            </a:r>
            <a:endParaRPr lang="ca-ES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EADFEF4-67AA-F564-60B7-71572495FA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50276"/>
            <a:ext cx="9144000" cy="2157447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8ADA6380-EDCF-EAB6-1642-BD3ADD6161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579726"/>
            <a:ext cx="9144000" cy="2175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321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A5563B-2B12-EA5A-B7A5-E9C03F8781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802473"/>
            <a:ext cx="6377940" cy="1293028"/>
          </a:xfrm>
        </p:spPr>
        <p:txBody>
          <a:bodyPr/>
          <a:lstStyle/>
          <a:p>
            <a:pPr algn="l"/>
            <a:r>
              <a:rPr lang="es-ES" cap="none"/>
              <a:t>Tecnologies Assistives</a:t>
            </a:r>
            <a:endParaRPr lang="ca-ES" cap="non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C23BF05-24E1-FE6B-5293-F062CA9460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360" y="2375944"/>
            <a:ext cx="3977640" cy="3234690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s-ES" sz="2800"/>
              <a:t>Lectors Braille</a:t>
            </a:r>
          </a:p>
          <a:p>
            <a:pPr>
              <a:spcAft>
                <a:spcPts val="1200"/>
              </a:spcAft>
            </a:pPr>
            <a:r>
              <a:rPr lang="es-ES" sz="2800"/>
              <a:t>Dispositius per paraplègics</a:t>
            </a:r>
          </a:p>
          <a:p>
            <a:pPr>
              <a:spcAft>
                <a:spcPts val="1200"/>
              </a:spcAft>
            </a:pPr>
            <a:r>
              <a:rPr lang="es-ES" sz="2800"/>
              <a:t>Seguiment ocular</a:t>
            </a:r>
          </a:p>
          <a:p>
            <a:pPr>
              <a:spcAft>
                <a:spcPts val="1200"/>
              </a:spcAft>
            </a:pPr>
            <a:r>
              <a:rPr lang="es-ES" sz="2800"/>
              <a:t>Lectors de pantalla</a:t>
            </a:r>
            <a:endParaRPr lang="ca-ES" sz="280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F395899E-8EE3-0A0F-5E11-E2EE281ADC5C}"/>
              </a:ext>
            </a:extLst>
          </p:cNvPr>
          <p:cNvSpPr txBox="1"/>
          <p:nvPr/>
        </p:nvSpPr>
        <p:spPr>
          <a:xfrm>
            <a:off x="219075" y="6215881"/>
            <a:ext cx="807720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/>
              <a:t>Imatge: By No machine-readable author provided. Mfaure assumed (based on copyright claims). - No machine-readable source provided. Own work assumed (based on copyright claims)., CC BY-SA 3.0, https://commons.wikimedia.org/w/index.php?curid=470797</a:t>
            </a:r>
            <a:endParaRPr lang="ca-ES" sz="105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E37D1A6-D916-86D9-2027-2235FDF356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6825" y="3776662"/>
            <a:ext cx="2952750" cy="155257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97FC9A4C-7771-FBFE-2302-8B43096C1639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886" y="2014809"/>
            <a:ext cx="2162175" cy="162163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15A6774B-3286-4F57-5C87-B872BE5288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1314" y="1786583"/>
            <a:ext cx="2098326" cy="1919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824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A5563B-2B12-EA5A-B7A5-E9C03F8781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802473"/>
            <a:ext cx="6377940" cy="1293028"/>
          </a:xfrm>
        </p:spPr>
        <p:txBody>
          <a:bodyPr/>
          <a:lstStyle/>
          <a:p>
            <a:pPr algn="l"/>
            <a:r>
              <a:rPr lang="es-ES" cap="none"/>
              <a:t>Lectors de pantalla</a:t>
            </a:r>
            <a:endParaRPr lang="ca-ES" cap="non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C23BF05-24E1-FE6B-5293-F062CA9460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360" y="2036764"/>
            <a:ext cx="7955280" cy="506411"/>
          </a:xfrm>
          <a:solidFill>
            <a:srgbClr val="CCFFCC"/>
          </a:solidFill>
        </p:spPr>
        <p:txBody>
          <a:bodyPr>
            <a:normAutofit/>
          </a:bodyPr>
          <a:lstStyle/>
          <a:p>
            <a:pPr marL="0" indent="0">
              <a:spcAft>
                <a:spcPts val="1200"/>
              </a:spcAft>
              <a:buNone/>
            </a:pPr>
            <a:r>
              <a:rPr lang="es-ES" sz="2400"/>
              <a:t>Per a MAC: </a:t>
            </a:r>
            <a:r>
              <a:rPr lang="es-ES" sz="2400" b="1" i="1"/>
              <a:t>VoiceOver</a:t>
            </a:r>
          </a:p>
        </p:txBody>
      </p:sp>
      <p:sp>
        <p:nvSpPr>
          <p:cNvPr id="6" name="Marcador de contenido 2">
            <a:extLst>
              <a:ext uri="{FF2B5EF4-FFF2-40B4-BE49-F238E27FC236}">
                <a16:creationId xmlns:a16="http://schemas.microsoft.com/office/drawing/2014/main" id="{5B74AE23-7432-BC36-2BE6-933B93C22A82}"/>
              </a:ext>
            </a:extLst>
          </p:cNvPr>
          <p:cNvSpPr txBox="1">
            <a:spLocks/>
          </p:cNvSpPr>
          <p:nvPr/>
        </p:nvSpPr>
        <p:spPr>
          <a:xfrm>
            <a:off x="594360" y="2683278"/>
            <a:ext cx="7955280" cy="506411"/>
          </a:xfrm>
          <a:prstGeom prst="rect">
            <a:avLst/>
          </a:prstGeom>
          <a:solidFill>
            <a:srgbClr val="FFCCCC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s-ES" sz="2400"/>
              <a:t>Per a Android: </a:t>
            </a:r>
            <a:r>
              <a:rPr lang="es-ES" sz="2400" b="1" i="1"/>
              <a:t>TalkBack</a:t>
            </a:r>
            <a:r>
              <a:rPr lang="es-ES" sz="2400" b="1"/>
              <a:t> </a:t>
            </a:r>
          </a:p>
        </p:txBody>
      </p:sp>
      <p:sp>
        <p:nvSpPr>
          <p:cNvPr id="9" name="Marcador de contenido 2">
            <a:extLst>
              <a:ext uri="{FF2B5EF4-FFF2-40B4-BE49-F238E27FC236}">
                <a16:creationId xmlns:a16="http://schemas.microsoft.com/office/drawing/2014/main" id="{1DE5108F-5EDE-57C8-6456-00759F2DD30D}"/>
              </a:ext>
            </a:extLst>
          </p:cNvPr>
          <p:cNvSpPr txBox="1">
            <a:spLocks/>
          </p:cNvSpPr>
          <p:nvPr/>
        </p:nvSpPr>
        <p:spPr>
          <a:xfrm>
            <a:off x="594360" y="3329792"/>
            <a:ext cx="7955280" cy="506411"/>
          </a:xfrm>
          <a:prstGeom prst="rect">
            <a:avLst/>
          </a:prstGeom>
          <a:solidFill>
            <a:srgbClr val="FFFFCC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s-ES" sz="2400"/>
              <a:t>Per a Linux: </a:t>
            </a:r>
            <a:r>
              <a:rPr lang="es-ES" sz="2400" b="1" i="1"/>
              <a:t>Orca</a:t>
            </a:r>
            <a:r>
              <a:rPr lang="es-ES" sz="2400"/>
              <a:t>, </a:t>
            </a:r>
            <a:r>
              <a:rPr lang="es-ES" sz="2400" b="1"/>
              <a:t>Linux Screen </a:t>
            </a:r>
          </a:p>
        </p:txBody>
      </p:sp>
      <p:sp>
        <p:nvSpPr>
          <p:cNvPr id="10" name="Marcador de contenido 2">
            <a:extLst>
              <a:ext uri="{FF2B5EF4-FFF2-40B4-BE49-F238E27FC236}">
                <a16:creationId xmlns:a16="http://schemas.microsoft.com/office/drawing/2014/main" id="{7532C08D-606E-F29D-B9D7-AA773C85BFBA}"/>
              </a:ext>
            </a:extLst>
          </p:cNvPr>
          <p:cNvSpPr txBox="1">
            <a:spLocks/>
          </p:cNvSpPr>
          <p:nvPr/>
        </p:nvSpPr>
        <p:spPr>
          <a:xfrm>
            <a:off x="594360" y="4015805"/>
            <a:ext cx="7955280" cy="50641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s-ES" sz="2400"/>
              <a:t>Per a Windows: </a:t>
            </a:r>
            <a:r>
              <a:rPr lang="es-ES" sz="2400" b="1" i="1"/>
              <a:t>Jaws</a:t>
            </a:r>
            <a:r>
              <a:rPr lang="es-ES" sz="2400"/>
              <a:t>, </a:t>
            </a:r>
            <a:r>
              <a:rPr lang="es-ES" sz="2400" b="1" i="1"/>
              <a:t>NVDA, Narrator</a:t>
            </a:r>
            <a:r>
              <a:rPr lang="es-ES" sz="2400" b="1"/>
              <a:t> </a:t>
            </a:r>
          </a:p>
        </p:txBody>
      </p:sp>
      <p:sp>
        <p:nvSpPr>
          <p:cNvPr id="11" name="Marcador de contenido 2">
            <a:extLst>
              <a:ext uri="{FF2B5EF4-FFF2-40B4-BE49-F238E27FC236}">
                <a16:creationId xmlns:a16="http://schemas.microsoft.com/office/drawing/2014/main" id="{DF1CC465-8590-7442-25A1-0DF6422324CB}"/>
              </a:ext>
            </a:extLst>
          </p:cNvPr>
          <p:cNvSpPr txBox="1">
            <a:spLocks/>
          </p:cNvSpPr>
          <p:nvPr/>
        </p:nvSpPr>
        <p:spPr>
          <a:xfrm>
            <a:off x="594360" y="4701818"/>
            <a:ext cx="7955280" cy="50641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s-ES" sz="2400" dirty="0"/>
              <a:t>Per a Chrome: </a:t>
            </a:r>
            <a:r>
              <a:rPr lang="es-ES" sz="2400" b="1" i="1" dirty="0" err="1" smtClean="0"/>
              <a:t>ChromeVox</a:t>
            </a:r>
            <a:endParaRPr lang="es-ES" sz="2400" b="1" dirty="0"/>
          </a:p>
        </p:txBody>
      </p:sp>
    </p:spTree>
    <p:extLst>
      <p:ext uri="{BB962C8B-B14F-4D97-AF65-F5344CB8AC3E}">
        <p14:creationId xmlns:p14="http://schemas.microsoft.com/office/powerpoint/2010/main" val="2706702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5430DB52-700C-9F76-8ADA-6471974D26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360" y="1999299"/>
            <a:ext cx="7955280" cy="16249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sz="2800"/>
              <a:t>A Chrome:</a:t>
            </a:r>
          </a:p>
          <a:p>
            <a:r>
              <a:rPr lang="es-ES" sz="2800"/>
              <a:t>Mètriques: </a:t>
            </a:r>
            <a:r>
              <a:rPr lang="es-ES" sz="2800" b="1" i="1"/>
              <a:t>Lighthouse</a:t>
            </a:r>
          </a:p>
          <a:p>
            <a:r>
              <a:rPr lang="es-ES" sz="2800"/>
              <a:t>Detecció d’errors: </a:t>
            </a:r>
            <a:r>
              <a:rPr lang="es-ES" sz="2800" b="1" i="1"/>
              <a:t>Wave</a:t>
            </a:r>
            <a:r>
              <a:rPr lang="es-ES" sz="2800"/>
              <a:t> </a:t>
            </a:r>
            <a:endParaRPr lang="ca-ES" sz="280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98A5563B-2B12-EA5A-B7A5-E9C03F8781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802473"/>
            <a:ext cx="6377940" cy="1293028"/>
          </a:xfrm>
        </p:spPr>
        <p:txBody>
          <a:bodyPr/>
          <a:lstStyle/>
          <a:p>
            <a:pPr algn="l"/>
            <a:r>
              <a:rPr lang="es-ES" cap="none"/>
              <a:t>Eines de desenvolupament</a:t>
            </a:r>
            <a:endParaRPr lang="ca-ES" cap="none"/>
          </a:p>
        </p:txBody>
      </p:sp>
      <p:sp>
        <p:nvSpPr>
          <p:cNvPr id="7" name="Marcador de contenido 4">
            <a:extLst>
              <a:ext uri="{FF2B5EF4-FFF2-40B4-BE49-F238E27FC236}">
                <a16:creationId xmlns:a16="http://schemas.microsoft.com/office/drawing/2014/main" id="{281AF214-F7CA-7075-EED9-A6001450C3F6}"/>
              </a:ext>
            </a:extLst>
          </p:cNvPr>
          <p:cNvSpPr txBox="1">
            <a:spLocks/>
          </p:cNvSpPr>
          <p:nvPr/>
        </p:nvSpPr>
        <p:spPr>
          <a:xfrm>
            <a:off x="4356735" y="3985509"/>
            <a:ext cx="4558665" cy="24533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s-ES" sz="2400"/>
              <a:t>Pràctica: analitza les pàgines:</a:t>
            </a:r>
          </a:p>
          <a:p>
            <a:r>
              <a:rPr lang="en-US" sz="2400" i="1">
                <a:hlinkClick r:id="rId2"/>
              </a:rPr>
              <a:t>https://www.arngren.net/</a:t>
            </a:r>
            <a:endParaRPr lang="en-US" sz="2400" i="1"/>
          </a:p>
          <a:p>
            <a:r>
              <a:rPr lang="en-US" sz="2400" i="1">
                <a:hlinkClick r:id="rId3"/>
              </a:rPr>
              <a:t>https://www.lingscars.com/</a:t>
            </a:r>
            <a:endParaRPr lang="en-US" sz="2400" i="1"/>
          </a:p>
          <a:p>
            <a:r>
              <a:rPr lang="en-US" sz="2400" i="1">
                <a:hlinkClick r:id="rId4"/>
              </a:rPr>
              <a:t>https://tienda.mercadona.es/</a:t>
            </a:r>
            <a:endParaRPr lang="en-US" sz="2400" i="1"/>
          </a:p>
          <a:p>
            <a:r>
              <a:rPr lang="en-US" sz="2400" i="1">
                <a:hlinkClick r:id="rId5"/>
              </a:rPr>
              <a:t>https://www.renfe.com/es/es</a:t>
            </a:r>
            <a:endParaRPr lang="en-US" sz="2400" i="1"/>
          </a:p>
          <a:p>
            <a:endParaRPr lang="en-US" sz="2400" i="1"/>
          </a:p>
          <a:p>
            <a:endParaRPr lang="en-US" sz="2400" i="1"/>
          </a:p>
          <a:p>
            <a:endParaRPr lang="ca-ES" sz="2800"/>
          </a:p>
        </p:txBody>
      </p:sp>
    </p:spTree>
    <p:extLst>
      <p:ext uri="{BB962C8B-B14F-4D97-AF65-F5344CB8AC3E}">
        <p14:creationId xmlns:p14="http://schemas.microsoft.com/office/powerpoint/2010/main" val="212866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604401-E299-FCD3-F1E4-06B22752E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2800" cap="none"/>
              <a:t>En conclusió</a:t>
            </a:r>
            <a:r>
              <a:rPr lang="es-ES"/>
              <a:t>:</a:t>
            </a:r>
            <a:endParaRPr lang="ca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9D97099-1A8E-FD32-7349-2DAB1CA894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360" y="2057401"/>
            <a:ext cx="7955280" cy="3838575"/>
          </a:xfrm>
        </p:spPr>
        <p:txBody>
          <a:bodyPr>
            <a:normAutofit lnSpcReduction="10000"/>
          </a:bodyPr>
          <a:lstStyle/>
          <a:p>
            <a:r>
              <a:rPr lang="es-ES"/>
              <a:t>Tots podem ser usuaris de pàgines accesibles, i pot ser molt important en agun momento de la nostra vida.</a:t>
            </a:r>
          </a:p>
          <a:p>
            <a:r>
              <a:rPr lang="es-ES"/>
              <a:t>L’accessibilitat web está regulada pel WAI, depenent del W3C.</a:t>
            </a:r>
          </a:p>
          <a:p>
            <a:r>
              <a:rPr lang="es-ES"/>
              <a:t>A Europa hi ha normativa d’obligat compliment per a determinat tipus de pàgines: oficials, d’entitats escolars, sanitàries, infraestructures, bancs,...</a:t>
            </a:r>
          </a:p>
          <a:p>
            <a:r>
              <a:rPr lang="es-ES"/>
              <a:t>Per a algunes disfuncions hi ha tecnologies de recolzament o assistives.</a:t>
            </a:r>
          </a:p>
          <a:p>
            <a:r>
              <a:rPr lang="es-ES"/>
              <a:t>Hem d’utilizar eines de desenvolupament per a verificar l’accessibilitat de les pàgines.</a:t>
            </a:r>
          </a:p>
          <a:p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800060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A69EEF-2324-68EC-53A9-3624AB184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1700" y="557204"/>
            <a:ext cx="6377940" cy="931077"/>
          </a:xfrm>
        </p:spPr>
        <p:txBody>
          <a:bodyPr>
            <a:normAutofit/>
          </a:bodyPr>
          <a:lstStyle/>
          <a:p>
            <a:r>
              <a:rPr lang="es-ES" sz="3200" cap="none"/>
              <a:t>Per a saber-ne més...</a:t>
            </a:r>
            <a:endParaRPr lang="ca-ES" sz="3200" cap="none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7B118FBD-8356-48B2-67CF-AD27CA4FF7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1550" y="1488281"/>
            <a:ext cx="3871588" cy="5015305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039991F0-DB38-9535-AC80-D9D1A2EBC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713" y="1488281"/>
            <a:ext cx="3511973" cy="4857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0701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A69EEF-2324-68EC-53A9-3624AB184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1700" y="557204"/>
            <a:ext cx="6377940" cy="931077"/>
          </a:xfrm>
        </p:spPr>
        <p:txBody>
          <a:bodyPr>
            <a:normAutofit/>
          </a:bodyPr>
          <a:lstStyle/>
          <a:p>
            <a:r>
              <a:rPr lang="es-ES" sz="3200" cap="none"/>
              <a:t>Per a saber-ne més...</a:t>
            </a:r>
            <a:endParaRPr lang="ca-ES" sz="3200" cap="none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15B31CB-425B-3ADF-F1C4-C285EBDB6F65}"/>
              </a:ext>
            </a:extLst>
          </p:cNvPr>
          <p:cNvSpPr txBox="1"/>
          <p:nvPr/>
        </p:nvSpPr>
        <p:spPr>
          <a:xfrm>
            <a:off x="666750" y="1724025"/>
            <a:ext cx="8077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Carreras Mototo, Olga: Blog usable-accesible</a:t>
            </a:r>
          </a:p>
          <a:p>
            <a:r>
              <a:rPr lang="es-ES">
                <a:hlinkClick r:id="rId2"/>
              </a:rPr>
              <a:t>https://olgacarreras.blogspot.com/2008/02/wcag-20.html</a:t>
            </a:r>
            <a:endParaRPr lang="es-ES"/>
          </a:p>
          <a:p>
            <a:endParaRPr lang="es-ES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10EFB3E-6B60-9717-1801-082C3F70EB88}"/>
              </a:ext>
            </a:extLst>
          </p:cNvPr>
          <p:cNvSpPr txBox="1"/>
          <p:nvPr/>
        </p:nvSpPr>
        <p:spPr>
          <a:xfrm>
            <a:off x="666750" y="3333750"/>
            <a:ext cx="80772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Lado Barrientos, Vanessa:  </a:t>
            </a:r>
            <a:r>
              <a:rPr lang="es-ES" i="1"/>
              <a:t>Influencia del uso de dispositivos de acceso</a:t>
            </a:r>
          </a:p>
          <a:p>
            <a:r>
              <a:rPr lang="es-ES" i="1"/>
              <a:t>al ordenador en usuarios con lesión medular</a:t>
            </a:r>
          </a:p>
          <a:p>
            <a:r>
              <a:rPr lang="es-ES" i="1"/>
              <a:t>cervical en las áreas de educación, trabajo y</a:t>
            </a:r>
          </a:p>
          <a:p>
            <a:r>
              <a:rPr lang="es-ES" i="1"/>
              <a:t>tiempo libre, </a:t>
            </a:r>
            <a:r>
              <a:rPr lang="es-ES"/>
              <a:t>Universidade da Coruna, 2011</a:t>
            </a:r>
          </a:p>
          <a:p>
            <a:r>
              <a:rPr lang="es-ES">
                <a:hlinkClick r:id="rId3"/>
              </a:rPr>
              <a:t>https://ruc.udc.es/dspace/bitstream/handle/2183/8262/TFG.VANESA.lado.pdf?sequence=5</a:t>
            </a:r>
            <a:endParaRPr lang="es-ES"/>
          </a:p>
          <a:p>
            <a:endParaRPr lang="es-E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F3FEC14B-467B-5E4D-84DA-5AC358B4B55A}"/>
              </a:ext>
            </a:extLst>
          </p:cNvPr>
          <p:cNvSpPr txBox="1"/>
          <p:nvPr/>
        </p:nvSpPr>
        <p:spPr>
          <a:xfrm>
            <a:off x="666750" y="2522636"/>
            <a:ext cx="8077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Universitat d’Alacant: Accesibilidad Web</a:t>
            </a:r>
          </a:p>
          <a:p>
            <a:r>
              <a:rPr lang="es-ES">
                <a:hlinkClick r:id="rId4"/>
              </a:rPr>
              <a:t>http://accesibilidadweb.dlsi.ua.es/?menu=quees</a:t>
            </a:r>
            <a:endParaRPr lang="es-ES"/>
          </a:p>
          <a:p>
            <a:endParaRPr lang="es-ES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3FE40B2-F09C-5F0A-9009-29F8FC23050C}"/>
              </a:ext>
            </a:extLst>
          </p:cNvPr>
          <p:cNvSpPr txBox="1"/>
          <p:nvPr/>
        </p:nvSpPr>
        <p:spPr>
          <a:xfrm>
            <a:off x="666750" y="5227736"/>
            <a:ext cx="8077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W3C: WCAG 2.1 de un vistazo</a:t>
            </a:r>
          </a:p>
          <a:p>
            <a:r>
              <a:rPr lang="es-ES">
                <a:hlinkClick r:id="rId5"/>
              </a:rPr>
              <a:t>https://www.w3.org/WAI/standards-guidelines/wcag/glance/es</a:t>
            </a:r>
            <a:endParaRPr lang="es-ES"/>
          </a:p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3636114"/>
      </p:ext>
    </p:extLst>
  </p:cSld>
  <p:clrMapOvr>
    <a:masterClrMapping/>
  </p:clrMapOvr>
</p:sld>
</file>

<file path=ppt/theme/theme1.xml><?xml version="1.0" encoding="utf-8"?>
<a:theme xmlns:a="http://schemas.openxmlformats.org/drawingml/2006/main" name="Estela de condensación">
  <a:themeElements>
    <a:clrScheme name="Estela de condensación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tela de condensación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TM04033937[[fn=Estela de condensación]]</Template>
  <TotalTime>1505</TotalTime>
  <Words>737</Words>
  <Application>Microsoft Office PowerPoint</Application>
  <PresentationFormat>Presentación en pantalla (4:3)</PresentationFormat>
  <Paragraphs>119</Paragraphs>
  <Slides>19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2" baseType="lpstr">
      <vt:lpstr>Arial</vt:lpstr>
      <vt:lpstr>Calibri</vt:lpstr>
      <vt:lpstr>Estela de condensación</vt:lpstr>
      <vt:lpstr>ACCESSIBILItat web 1: Conceptes Generals</vt:lpstr>
      <vt:lpstr>Què ès l’acessibilitat web?</vt:lpstr>
      <vt:lpstr>Presentación de PowerPoint</vt:lpstr>
      <vt:lpstr>Raons per a implementar webs accesibles:</vt:lpstr>
      <vt:lpstr>La web va néixer per a ser accesible:</vt:lpstr>
      <vt:lpstr>Important!</vt:lpstr>
      <vt:lpstr>Estàndards de l’accessibilitat web:</vt:lpstr>
      <vt:lpstr>WCAG 1.0 (1999)</vt:lpstr>
      <vt:lpstr>WCAG 2.0 (2008)</vt:lpstr>
      <vt:lpstr>Tipus de disfuncionalitats</vt:lpstr>
      <vt:lpstr>Tipus de disfuncionalitats</vt:lpstr>
      <vt:lpstr>Tipus de disfuncionalitats</vt:lpstr>
      <vt:lpstr>Presentación de PowerPoint</vt:lpstr>
      <vt:lpstr>Tecnologies Assistives</vt:lpstr>
      <vt:lpstr>Lectors de pantalla</vt:lpstr>
      <vt:lpstr>Eines de desenvolupament</vt:lpstr>
      <vt:lpstr>En conclusió:</vt:lpstr>
      <vt:lpstr>Per a saber-ne més...</vt:lpstr>
      <vt:lpstr>Per a saber-ne més...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Confección y publicación de páginas web</dc:title>
  <dc:creator>Ferran Par</dc:creator>
  <cp:lastModifiedBy>Usuari Tardes</cp:lastModifiedBy>
  <cp:revision>36</cp:revision>
  <dcterms:created xsi:type="dcterms:W3CDTF">2022-04-25T09:38:43Z</dcterms:created>
  <dcterms:modified xsi:type="dcterms:W3CDTF">2022-08-29T14:17:54Z</dcterms:modified>
</cp:coreProperties>
</file>