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notesMasterIdLst>
    <p:notesMasterId r:id="rId17"/>
  </p:notesMasterIdLst>
  <p:sldIdLst>
    <p:sldId id="256" r:id="rId2"/>
    <p:sldId id="266" r:id="rId3"/>
    <p:sldId id="267" r:id="rId4"/>
    <p:sldId id="268" r:id="rId5"/>
    <p:sldId id="269" r:id="rId6"/>
    <p:sldId id="262" r:id="rId7"/>
    <p:sldId id="271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1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1716" y="96"/>
      </p:cViewPr>
      <p:guideLst>
        <p:guide orient="horz" pos="2137"/>
        <p:guide pos="285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43F57-0546-4857-9CEB-6EDA4F005A93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FCFC6-D141-4DED-99FC-B83480BE8630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8720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08859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Algoritmo : secuencia de pasos definidos para resolver un problema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04181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416357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89233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1070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7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4976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8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88414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9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219862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10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72410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11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951840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12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96594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442216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FFCFC6-D141-4DED-99FC-B83480BE8630}" type="slidenum">
              <a:rPr lang="ca-ES" smtClean="0"/>
              <a:t>14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92613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99708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2104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72759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3039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3713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9459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5671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0525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82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935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95361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5E45F0A-4EFC-40A7-90D9-DBB08919BD6E}" type="datetimeFigureOut">
              <a:rPr lang="ca-ES" smtClean="0"/>
              <a:t>22/2/2023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389005AD-5CC7-4AB6-89D0-98660775621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64890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freecodecamp.org/espanol/" TargetMode="External"/><Relationship Id="rId7" Type="http://schemas.openxmlformats.org/officeDocument/2006/relationships/hyperlink" Target="https://web.dev/learn/html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nguajehtml.com/html/introduccion/tabla-periodica-html5/" TargetMode="External"/><Relationship Id="rId5" Type="http://schemas.openxmlformats.org/officeDocument/2006/relationships/hyperlink" Target="https://www.w3schools.com/html/default.asp" TargetMode="External"/><Relationship Id="rId4" Type="http://schemas.openxmlformats.org/officeDocument/2006/relationships/hyperlink" Target="https://lenguajehtml.com/htm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5C8B30-AFB9-904F-140B-1E6449B843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0100" y="1049067"/>
            <a:ext cx="7543800" cy="3566160"/>
          </a:xfrm>
        </p:spPr>
        <p:txBody>
          <a:bodyPr>
            <a:normAutofit/>
          </a:bodyPr>
          <a:lstStyle/>
          <a:p>
            <a:r>
              <a:rPr lang="es-ES" sz="8800"/>
              <a:t>HTML</a:t>
            </a:r>
            <a:endParaRPr lang="ca-ES" sz="88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46DC05-D080-20CB-6D9B-DF510108C3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5038" y="4665933"/>
            <a:ext cx="7543800" cy="1143000"/>
          </a:xfrm>
        </p:spPr>
        <p:txBody>
          <a:bodyPr>
            <a:normAutofit/>
          </a:bodyPr>
          <a:lstStyle/>
          <a:p>
            <a:r>
              <a:rPr lang="es-ES" sz="3600"/>
              <a:t>Sintaxis básica</a:t>
            </a:r>
            <a:endParaRPr lang="ca-ES" sz="360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511989D-E5CE-ED87-DB50-8F49DE290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F4044E1-DBE5-7A7B-2FCE-AC34EE4606EF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pic>
        <p:nvPicPr>
          <p:cNvPr id="4" name="6 Imagen" descr="logo soc color.jpg">
            <a:extLst>
              <a:ext uri="{FF2B5EF4-FFF2-40B4-BE49-F238E27FC236}">
                <a16:creationId xmlns:a16="http://schemas.microsoft.com/office/drawing/2014/main" id="{3887D6CF-1939-1A93-1954-24A755C6FE0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13866" y="186736"/>
            <a:ext cx="2223185" cy="391761"/>
          </a:xfrm>
          <a:prstGeom prst="rect">
            <a:avLst/>
          </a:prstGeom>
        </p:spPr>
      </p:pic>
      <p:pic>
        <p:nvPicPr>
          <p:cNvPr id="6" name="7 Imagen" descr="Logo Generalitat.jpg">
            <a:extLst>
              <a:ext uri="{FF2B5EF4-FFF2-40B4-BE49-F238E27FC236}">
                <a16:creationId xmlns:a16="http://schemas.microsoft.com/office/drawing/2014/main" id="{C25EC756-210E-6072-3909-859DFD65D6A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90840"/>
            <a:ext cx="1737069" cy="372990"/>
          </a:xfrm>
          <a:prstGeom prst="rect">
            <a:avLst/>
          </a:prstGeom>
        </p:spPr>
      </p:pic>
      <p:pic>
        <p:nvPicPr>
          <p:cNvPr id="9" name="10 Imagen" descr="soc_fons_social_europeu.gif">
            <a:extLst>
              <a:ext uri="{FF2B5EF4-FFF2-40B4-BE49-F238E27FC236}">
                <a16:creationId xmlns:a16="http://schemas.microsoft.com/office/drawing/2014/main" id="{5EA764E2-F3F6-3C07-6C5B-D84E4083811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 t="64865"/>
          <a:stretch>
            <a:fillRect/>
          </a:stretch>
        </p:blipFill>
        <p:spPr>
          <a:xfrm>
            <a:off x="4562139" y="144002"/>
            <a:ext cx="2330890" cy="470241"/>
          </a:xfrm>
          <a:prstGeom prst="rect">
            <a:avLst/>
          </a:prstGeom>
        </p:spPr>
      </p:pic>
      <p:pic>
        <p:nvPicPr>
          <p:cNvPr id="10" name="11 Imagen" descr="logo-ministerio.jpg">
            <a:extLst>
              <a:ext uri="{FF2B5EF4-FFF2-40B4-BE49-F238E27FC236}">
                <a16:creationId xmlns:a16="http://schemas.microsoft.com/office/drawing/2014/main" id="{4B5DE448-C4DB-2072-D6AE-2717FED56BE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90483" y="146418"/>
            <a:ext cx="1476000" cy="4783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9D273F4-9AD4-8ED6-613C-868716919D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D1C0E61-F7C2-259C-6331-2BD47F798334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275972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¿QUÉ SIGNIFICA HTML?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2</a:t>
            </a:fld>
            <a:endParaRPr lang="ca-ES" sz="14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632A85C-5AF8-6467-78E7-F60808063084}"/>
              </a:ext>
            </a:extLst>
          </p:cNvPr>
          <p:cNvSpPr txBox="1"/>
          <p:nvPr/>
        </p:nvSpPr>
        <p:spPr>
          <a:xfrm>
            <a:off x="-160020" y="1081129"/>
            <a:ext cx="22585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endParaRPr lang="ca-ES" sz="88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E46E64E-B5B2-F08C-13CD-DB2F20B87577}"/>
              </a:ext>
            </a:extLst>
          </p:cNvPr>
          <p:cNvSpPr txBox="1"/>
          <p:nvPr/>
        </p:nvSpPr>
        <p:spPr>
          <a:xfrm>
            <a:off x="2010985" y="1502645"/>
            <a:ext cx="26243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/>
              <a:t>yper</a:t>
            </a:r>
            <a:endParaRPr lang="ca-ES" sz="44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D394927-83D7-B2FA-EB4A-0955AD612BDC}"/>
              </a:ext>
            </a:extLst>
          </p:cNvPr>
          <p:cNvSpPr txBox="1"/>
          <p:nvPr/>
        </p:nvSpPr>
        <p:spPr>
          <a:xfrm>
            <a:off x="-160020" y="2073306"/>
            <a:ext cx="22585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ca-ES" sz="88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CA7D734-ACED-276F-7992-11C7CCA637ED}"/>
              </a:ext>
            </a:extLst>
          </p:cNvPr>
          <p:cNvSpPr txBox="1"/>
          <p:nvPr/>
        </p:nvSpPr>
        <p:spPr>
          <a:xfrm>
            <a:off x="1983901" y="2564474"/>
            <a:ext cx="26243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/>
              <a:t>ext</a:t>
            </a:r>
            <a:endParaRPr lang="ca-ES" sz="4400" b="1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756E393-ED34-67D2-2675-74077C71F6D7}"/>
              </a:ext>
            </a:extLst>
          </p:cNvPr>
          <p:cNvSpPr txBox="1"/>
          <p:nvPr/>
        </p:nvSpPr>
        <p:spPr>
          <a:xfrm>
            <a:off x="2041225" y="3626303"/>
            <a:ext cx="26243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/>
              <a:t>arkup</a:t>
            </a:r>
            <a:endParaRPr lang="ca-ES" sz="4400" b="1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44AD323-59C3-1B65-CC5B-C49C5CD01E15}"/>
              </a:ext>
            </a:extLst>
          </p:cNvPr>
          <p:cNvSpPr txBox="1"/>
          <p:nvPr/>
        </p:nvSpPr>
        <p:spPr>
          <a:xfrm>
            <a:off x="1088136" y="3157227"/>
            <a:ext cx="10104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lang="ca-ES" sz="88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9572A82-6994-27E5-3286-032B97F3AAA9}"/>
              </a:ext>
            </a:extLst>
          </p:cNvPr>
          <p:cNvSpPr txBox="1"/>
          <p:nvPr/>
        </p:nvSpPr>
        <p:spPr>
          <a:xfrm>
            <a:off x="1210885" y="4261659"/>
            <a:ext cx="800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ca-ES" sz="88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43F96D5-F543-BFEB-EBA8-0607770FD5A6}"/>
              </a:ext>
            </a:extLst>
          </p:cNvPr>
          <p:cNvSpPr txBox="1"/>
          <p:nvPr/>
        </p:nvSpPr>
        <p:spPr>
          <a:xfrm>
            <a:off x="1867489" y="4764287"/>
            <a:ext cx="26243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/>
              <a:t>anguage</a:t>
            </a:r>
            <a:endParaRPr lang="ca-ES" sz="4400" b="1"/>
          </a:p>
        </p:txBody>
      </p:sp>
      <p:sp>
        <p:nvSpPr>
          <p:cNvPr id="12" name="Cerrar llave 11">
            <a:extLst>
              <a:ext uri="{FF2B5EF4-FFF2-40B4-BE49-F238E27FC236}">
                <a16:creationId xmlns:a16="http://schemas.microsoft.com/office/drawing/2014/main" id="{40CAD0AA-ECA8-520B-FB40-37951D12331D}"/>
              </a:ext>
            </a:extLst>
          </p:cNvPr>
          <p:cNvSpPr/>
          <p:nvPr/>
        </p:nvSpPr>
        <p:spPr>
          <a:xfrm>
            <a:off x="3803556" y="1306733"/>
            <a:ext cx="1198212" cy="1933488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7" name="Cerrar llave 16">
            <a:extLst>
              <a:ext uri="{FF2B5EF4-FFF2-40B4-BE49-F238E27FC236}">
                <a16:creationId xmlns:a16="http://schemas.microsoft.com/office/drawing/2014/main" id="{3C5B7DE8-267E-6E69-1E52-FECB5F27CAC6}"/>
              </a:ext>
            </a:extLst>
          </p:cNvPr>
          <p:cNvSpPr/>
          <p:nvPr/>
        </p:nvSpPr>
        <p:spPr>
          <a:xfrm>
            <a:off x="3803556" y="3377935"/>
            <a:ext cx="1198212" cy="969158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Cerrar llave 18">
            <a:extLst>
              <a:ext uri="{FF2B5EF4-FFF2-40B4-BE49-F238E27FC236}">
                <a16:creationId xmlns:a16="http://schemas.microsoft.com/office/drawing/2014/main" id="{8CE74935-9A75-2334-610A-7F106B4EF7BA}"/>
              </a:ext>
            </a:extLst>
          </p:cNvPr>
          <p:cNvSpPr/>
          <p:nvPr/>
        </p:nvSpPr>
        <p:spPr>
          <a:xfrm>
            <a:off x="3803556" y="4500355"/>
            <a:ext cx="1198212" cy="969158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5DC22327-3D36-C22C-6C7B-567699D66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8796" y="1217718"/>
            <a:ext cx="3637132" cy="2013412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E1A8B5E0-44C7-DB1A-F58A-BF01AA64125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9" t="47970" r="17562" b="19289"/>
          <a:stretch/>
        </p:blipFill>
        <p:spPr>
          <a:xfrm>
            <a:off x="5219113" y="3298656"/>
            <a:ext cx="1975105" cy="998109"/>
          </a:xfrm>
          <a:prstGeom prst="rect">
            <a:avLst/>
          </a:prstGeom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310E6363-E439-A70D-C15F-F408CAC142FF}"/>
              </a:ext>
            </a:extLst>
          </p:cNvPr>
          <p:cNvSpPr txBox="1"/>
          <p:nvPr/>
        </p:nvSpPr>
        <p:spPr>
          <a:xfrm>
            <a:off x="5450867" y="4456510"/>
            <a:ext cx="24664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/>
              <a:t>Sintaxis propia</a:t>
            </a:r>
            <a:endParaRPr lang="ca-ES" sz="3200" b="1"/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CC14851E-27DB-5FA5-3B88-6ACC1355EBBF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78E9554F-3BD1-D3FA-54AC-58EEC99195CB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67447441-1AF1-5F54-50E9-112715FF6D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D86F4966-A7EB-20F2-10B4-D47A672FB243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415083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1" grpId="0"/>
      <p:bldP spid="12" grpId="0" animBg="1"/>
      <p:bldP spid="17" grpId="0" animBg="1"/>
      <p:bldP spid="19" grpId="0" animBg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¿HTML ES UN LENGUAJE DE PROGRAMACIÓN?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3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1708195" y="1315864"/>
            <a:ext cx="5963621" cy="1815882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4000"/>
              <a:t>HTML </a:t>
            </a:r>
            <a:r>
              <a:rPr lang="es-ES" sz="7200">
                <a:solidFill>
                  <a:srgbClr val="FF0000"/>
                </a:solidFill>
              </a:rPr>
              <a:t>NO</a:t>
            </a:r>
            <a:r>
              <a:rPr lang="es-ES" sz="4000"/>
              <a:t> es un lenguaje de programación</a:t>
            </a:r>
            <a:endParaRPr lang="ca-ES" sz="40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AEA032E-BF1A-8C6B-AF08-61D9A26B39C2}"/>
              </a:ext>
            </a:extLst>
          </p:cNvPr>
          <p:cNvSpPr txBox="1"/>
          <p:nvPr/>
        </p:nvSpPr>
        <p:spPr>
          <a:xfrm>
            <a:off x="2068376" y="4240073"/>
            <a:ext cx="4934224" cy="46166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/>
              <a:t>No permite la creación de algoritmos </a:t>
            </a:r>
            <a:endParaRPr lang="ca-ES" sz="2400"/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46826451-B3B7-317F-AA38-68079A354EF4}"/>
              </a:ext>
            </a:extLst>
          </p:cNvPr>
          <p:cNvSpPr/>
          <p:nvPr/>
        </p:nvSpPr>
        <p:spPr>
          <a:xfrm rot="16200000">
            <a:off x="4018377" y="3418885"/>
            <a:ext cx="1034224" cy="6081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3FFDEDD-51F7-C827-2372-73AB189243A6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E4698572-28C5-1829-53CB-7C4B6D32F31D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FFA4F36F-2B6F-F1FE-05F0-33FD1F9A4A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5A9F50E8-8169-FB23-377C-5E15303865BE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11207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¿QUÉ TIPO DE LENGUAJE ES HTML?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4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1736145" y="976632"/>
            <a:ext cx="5963621" cy="1323439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4000"/>
              <a:t>HTML es un lenguaje declarativo</a:t>
            </a:r>
            <a:endParaRPr lang="ca-ES" sz="40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AEA032E-BF1A-8C6B-AF08-61D9A26B39C2}"/>
              </a:ext>
            </a:extLst>
          </p:cNvPr>
          <p:cNvSpPr txBox="1"/>
          <p:nvPr/>
        </p:nvSpPr>
        <p:spPr>
          <a:xfrm>
            <a:off x="1316736" y="3347506"/>
            <a:ext cx="6720840" cy="461665"/>
          </a:xfrm>
          <a:prstGeom prst="rect">
            <a:avLst/>
          </a:prstGeom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/>
              <a:t>Con las etiquetas </a:t>
            </a:r>
            <a:r>
              <a:rPr lang="es-ES" sz="2400" i="1" u="sng"/>
              <a:t>declaramos</a:t>
            </a:r>
            <a:r>
              <a:rPr lang="es-ES" sz="2400"/>
              <a:t> lo que queremos hacer</a:t>
            </a:r>
            <a:endParaRPr lang="ca-ES" sz="2400"/>
          </a:p>
        </p:txBody>
      </p:sp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46826451-B3B7-317F-AA38-68079A354EF4}"/>
              </a:ext>
            </a:extLst>
          </p:cNvPr>
          <p:cNvSpPr/>
          <p:nvPr/>
        </p:nvSpPr>
        <p:spPr>
          <a:xfrm rot="16200000">
            <a:off x="4018376" y="2526318"/>
            <a:ext cx="1034224" cy="608151"/>
          </a:xfrm>
          <a:prstGeom prst="rightArrow">
            <a:avLst/>
          </a:prstGeom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972780D-2BF6-ABD9-2853-1F844421F242}"/>
              </a:ext>
            </a:extLst>
          </p:cNvPr>
          <p:cNvSpPr txBox="1"/>
          <p:nvPr/>
        </p:nvSpPr>
        <p:spPr>
          <a:xfrm>
            <a:off x="2532888" y="4206240"/>
            <a:ext cx="5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h1</a:t>
            </a:r>
            <a:r>
              <a:rPr lang="es-ES"/>
              <a:t>  </a:t>
            </a:r>
            <a:endParaRPr lang="ca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CE873AD-E9A0-9FBD-2FD9-079DEE420CD7}"/>
              </a:ext>
            </a:extLst>
          </p:cNvPr>
          <p:cNvSpPr txBox="1"/>
          <p:nvPr/>
        </p:nvSpPr>
        <p:spPr>
          <a:xfrm>
            <a:off x="3429000" y="4206240"/>
            <a:ext cx="553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Para definir un título de nivel 1 </a:t>
            </a:r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2732AE9-8454-549B-C6CD-274E0FEEAEB0}"/>
              </a:ext>
            </a:extLst>
          </p:cNvPr>
          <p:cNvSpPr txBox="1"/>
          <p:nvPr/>
        </p:nvSpPr>
        <p:spPr>
          <a:xfrm>
            <a:off x="2532888" y="4621580"/>
            <a:ext cx="5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ES"/>
              <a:t>  </a:t>
            </a:r>
            <a:endParaRPr lang="ca-E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CD89006-9061-ACE1-6656-6E8D4F6CF61C}"/>
              </a:ext>
            </a:extLst>
          </p:cNvPr>
          <p:cNvSpPr txBox="1"/>
          <p:nvPr/>
        </p:nvSpPr>
        <p:spPr>
          <a:xfrm>
            <a:off x="3429000" y="4621580"/>
            <a:ext cx="553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Para definir un párrafo </a:t>
            </a:r>
            <a:endParaRPr lang="ca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A59D109-6E67-F61A-74AF-AF557F0447F9}"/>
              </a:ext>
            </a:extLst>
          </p:cNvPr>
          <p:cNvSpPr txBox="1"/>
          <p:nvPr/>
        </p:nvSpPr>
        <p:spPr>
          <a:xfrm>
            <a:off x="2532888" y="5038737"/>
            <a:ext cx="704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img</a:t>
            </a:r>
            <a:r>
              <a:rPr lang="es-ES"/>
              <a:t>  </a:t>
            </a:r>
            <a:endParaRPr lang="ca-ES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94BA407-79EE-4C93-F223-2291B560193D}"/>
              </a:ext>
            </a:extLst>
          </p:cNvPr>
          <p:cNvSpPr txBox="1"/>
          <p:nvPr/>
        </p:nvSpPr>
        <p:spPr>
          <a:xfrm>
            <a:off x="3429000" y="5038737"/>
            <a:ext cx="553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Para definir una imagen </a:t>
            </a:r>
            <a:endParaRPr lang="ca-ES"/>
          </a:p>
        </p:txBody>
      </p:sp>
      <p:sp>
        <p:nvSpPr>
          <p:cNvPr id="12" name="Flecha: a la derecha 11">
            <a:extLst>
              <a:ext uri="{FF2B5EF4-FFF2-40B4-BE49-F238E27FC236}">
                <a16:creationId xmlns:a16="http://schemas.microsoft.com/office/drawing/2014/main" id="{72155ACB-395D-2787-A08B-2D61FEE0D4B4}"/>
              </a:ext>
            </a:extLst>
          </p:cNvPr>
          <p:cNvSpPr/>
          <p:nvPr/>
        </p:nvSpPr>
        <p:spPr>
          <a:xfrm rot="10800000">
            <a:off x="3008376" y="4287313"/>
            <a:ext cx="420624" cy="2181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id="{C17200D0-959D-1AD2-5696-5386F84D94E1}"/>
              </a:ext>
            </a:extLst>
          </p:cNvPr>
          <p:cNvSpPr/>
          <p:nvPr/>
        </p:nvSpPr>
        <p:spPr>
          <a:xfrm rot="10800000">
            <a:off x="3008376" y="4697191"/>
            <a:ext cx="420624" cy="2181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51A2B208-51C8-7B41-3B56-404D467899F1}"/>
              </a:ext>
            </a:extLst>
          </p:cNvPr>
          <p:cNvSpPr/>
          <p:nvPr/>
        </p:nvSpPr>
        <p:spPr>
          <a:xfrm rot="10800000">
            <a:off x="3090672" y="5120752"/>
            <a:ext cx="338328" cy="2053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16EAC49-DB64-6559-939E-C778D242BD01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AFBE36DC-DD67-0C6B-453C-316170173CCF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n 20">
            <a:extLst>
              <a:ext uri="{FF2B5EF4-FFF2-40B4-BE49-F238E27FC236}">
                <a16:creationId xmlns:a16="http://schemas.microsoft.com/office/drawing/2014/main" id="{C4538326-1367-319B-AFF8-7F7B87AED0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CD6F68FD-56F5-B570-4E07-4BB80455EE51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45200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/>
      <p:bldP spid="7" grpId="0"/>
      <p:bldP spid="8" grpId="0"/>
      <p:bldP spid="9" grpId="0"/>
      <p:bldP spid="10" grpId="0"/>
      <p:bldP spid="11" grpId="0"/>
      <p:bldP spid="12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¿ES DIFICIL APRENDER HTML?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5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77888" y="610822"/>
            <a:ext cx="7315200" cy="1323439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4000">
                <a:latin typeface="Arial" panose="020B0604020202020204" pitchFamily="34" charset="0"/>
                <a:ea typeface="Anonymous Pro" panose="02060609030202000504" pitchFamily="49" charset="0"/>
                <a:cs typeface="Arial" panose="020B0604020202020204" pitchFamily="34" charset="0"/>
              </a:rPr>
              <a:t>HTML solo tiene 4 tipos de reglas</a:t>
            </a:r>
            <a:endParaRPr lang="ca-ES" sz="4000">
              <a:latin typeface="Arial" panose="020B0604020202020204" pitchFamily="34" charset="0"/>
              <a:ea typeface="Anonymous Pro" panose="02060609030202000504" pitchFamily="49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0A7A9488-A09D-F500-3A09-9467D3476AF3}"/>
              </a:ext>
            </a:extLst>
          </p:cNvPr>
          <p:cNvSpPr txBox="1"/>
          <p:nvPr/>
        </p:nvSpPr>
        <p:spPr>
          <a:xfrm>
            <a:off x="1216152" y="2100866"/>
            <a:ext cx="6748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El contenido se envuelve entre </a:t>
            </a:r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 de apertura y de cierre</a:t>
            </a:r>
            <a:b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Hay </a:t>
            </a:r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atributos</a:t>
            </a: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 para definir el comportamiento de las etiquetas</a:t>
            </a:r>
            <a:b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Las etiquetas se </a:t>
            </a:r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interrelacionan</a:t>
            </a: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 entre sí</a:t>
            </a:r>
            <a:b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Las etiquetas tienen valor </a:t>
            </a:r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semántico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B5A76AE0-B3E6-4483-FB35-DC1283856637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79AF0B1A-BE8E-C023-1CAB-CA7FD95536E3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279D0E05-7EA5-B45B-F1C5-B85E6CE3E0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6A70EDE-07ED-87B4-BD4E-A2F24A46B863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253993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: esquinas redondeadas 38">
            <a:extLst>
              <a:ext uri="{FF2B5EF4-FFF2-40B4-BE49-F238E27FC236}">
                <a16:creationId xmlns:a16="http://schemas.microsoft.com/office/drawing/2014/main" id="{EBC7DA30-2786-6C18-7211-66D4F46FB34F}"/>
              </a:ext>
            </a:extLst>
          </p:cNvPr>
          <p:cNvSpPr/>
          <p:nvPr/>
        </p:nvSpPr>
        <p:spPr>
          <a:xfrm>
            <a:off x="1605599" y="1077847"/>
            <a:ext cx="6021533" cy="1177343"/>
          </a:xfrm>
          <a:prstGeom prst="roundRect">
            <a:avLst/>
          </a:prstGeom>
          <a:solidFill>
            <a:srgbClr val="FFF1C9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nº1 : ETIQUETAS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6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1808779" y="1206137"/>
            <a:ext cx="5818353" cy="95410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>
                <a:latin typeface="Arial" panose="020B0604020202020204" pitchFamily="34" charset="0"/>
                <a:cs typeface="Arial" panose="020B0604020202020204" pitchFamily="34" charset="0"/>
              </a:rPr>
              <a:t>Con las </a:t>
            </a:r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800">
                <a:latin typeface="Arial" panose="020B0604020202020204" pitchFamily="34" charset="0"/>
                <a:cs typeface="Arial" panose="020B0604020202020204" pitchFamily="34" charset="0"/>
              </a:rPr>
              <a:t> declaramos lo que queremos hacer</a:t>
            </a:r>
            <a:endParaRPr lang="ca-E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1CC8E7EF-BC99-C292-DB8A-C0FC88223ACE}"/>
              </a:ext>
            </a:extLst>
          </p:cNvPr>
          <p:cNvSpPr txBox="1"/>
          <p:nvPr/>
        </p:nvSpPr>
        <p:spPr>
          <a:xfrm>
            <a:off x="2436009" y="2516703"/>
            <a:ext cx="4271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>
                <a:latin typeface="Arial" panose="020B0604020202020204" pitchFamily="34" charset="0"/>
                <a:cs typeface="Arial" panose="020B0604020202020204" pitchFamily="34" charset="0"/>
              </a:rPr>
              <a:t>Esto debe ser un párrafo</a:t>
            </a:r>
            <a:endParaRPr lang="ca-E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4DB4D30-0861-8DCC-D113-77F1BF3179A8}"/>
              </a:ext>
            </a:extLst>
          </p:cNvPr>
          <p:cNvSpPr txBox="1"/>
          <p:nvPr/>
        </p:nvSpPr>
        <p:spPr>
          <a:xfrm>
            <a:off x="1808779" y="2516703"/>
            <a:ext cx="83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&lt;p&gt;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02B1708-4CFD-3242-1D4C-7C2CF4C77625}"/>
              </a:ext>
            </a:extLst>
          </p:cNvPr>
          <p:cNvSpPr txBox="1"/>
          <p:nvPr/>
        </p:nvSpPr>
        <p:spPr>
          <a:xfrm>
            <a:off x="6497680" y="2516703"/>
            <a:ext cx="987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&lt;/p&gt;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7FA64B9A-6D24-F24F-FF33-CB79E64FE09C}"/>
              </a:ext>
            </a:extLst>
          </p:cNvPr>
          <p:cNvSpPr txBox="1"/>
          <p:nvPr/>
        </p:nvSpPr>
        <p:spPr>
          <a:xfrm>
            <a:off x="1323962" y="3480736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apertura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26A0FF9-FB69-6018-1807-2BBE11023DEF}"/>
              </a:ext>
            </a:extLst>
          </p:cNvPr>
          <p:cNvSpPr txBox="1"/>
          <p:nvPr/>
        </p:nvSpPr>
        <p:spPr>
          <a:xfrm>
            <a:off x="5999457" y="3504264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cierre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lecha: a la derecha 35">
            <a:extLst>
              <a:ext uri="{FF2B5EF4-FFF2-40B4-BE49-F238E27FC236}">
                <a16:creationId xmlns:a16="http://schemas.microsoft.com/office/drawing/2014/main" id="{FD67C4E4-E553-3587-7199-809D8CAEA7AF}"/>
              </a:ext>
            </a:extLst>
          </p:cNvPr>
          <p:cNvSpPr/>
          <p:nvPr/>
        </p:nvSpPr>
        <p:spPr>
          <a:xfrm rot="16200000">
            <a:off x="2018164" y="3183785"/>
            <a:ext cx="418772" cy="19598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7" name="Flecha: a la derecha 36">
            <a:extLst>
              <a:ext uri="{FF2B5EF4-FFF2-40B4-BE49-F238E27FC236}">
                <a16:creationId xmlns:a16="http://schemas.microsoft.com/office/drawing/2014/main" id="{D6F29307-9F0E-0488-548D-CF0BDDECA065}"/>
              </a:ext>
            </a:extLst>
          </p:cNvPr>
          <p:cNvSpPr/>
          <p:nvPr/>
        </p:nvSpPr>
        <p:spPr>
          <a:xfrm rot="16200000">
            <a:off x="6805055" y="3192008"/>
            <a:ext cx="418772" cy="19598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DDFCD373-5682-D6D2-B680-06D4B6835359}"/>
              </a:ext>
            </a:extLst>
          </p:cNvPr>
          <p:cNvSpPr txBox="1"/>
          <p:nvPr/>
        </p:nvSpPr>
        <p:spPr>
          <a:xfrm>
            <a:off x="1732579" y="4350748"/>
            <a:ext cx="5818353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Normalmente las etiquetas necesitan de una apertura y un cierre, pero hay algunas excepciones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6F5496FF-C403-108F-6FB1-5E3F8C3504E8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A30A1A0C-CB67-63CC-E187-BC60BD2D1A55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254F3629-403C-7CFB-A8BF-805C38A9D0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5EFAD2C-70C9-D9CE-7CFE-482B03F461E8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44170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 animBg="1"/>
      <p:bldP spid="3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ángulo: esquinas redondeadas 38">
            <a:extLst>
              <a:ext uri="{FF2B5EF4-FFF2-40B4-BE49-F238E27FC236}">
                <a16:creationId xmlns:a16="http://schemas.microsoft.com/office/drawing/2014/main" id="{EBC7DA30-2786-6C18-7211-66D4F46FB34F}"/>
              </a:ext>
            </a:extLst>
          </p:cNvPr>
          <p:cNvSpPr/>
          <p:nvPr/>
        </p:nvSpPr>
        <p:spPr>
          <a:xfrm>
            <a:off x="1605599" y="940688"/>
            <a:ext cx="6021533" cy="760076"/>
          </a:xfrm>
          <a:prstGeom prst="roundRect">
            <a:avLst/>
          </a:prstGeom>
          <a:solidFill>
            <a:srgbClr val="FFF1C9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nº1 : ETIQUETAS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7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1808779" y="1068977"/>
            <a:ext cx="5818353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>
                <a:latin typeface="Arial" panose="020B0604020202020204" pitchFamily="34" charset="0"/>
                <a:cs typeface="Arial" panose="020B0604020202020204" pitchFamily="34" charset="0"/>
              </a:rPr>
              <a:t>Hay </a:t>
            </a:r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800">
                <a:latin typeface="Arial" panose="020B0604020202020204" pitchFamily="34" charset="0"/>
                <a:cs typeface="Arial" panose="020B0604020202020204" pitchFamily="34" charset="0"/>
              </a:rPr>
              <a:t> sin cierre</a:t>
            </a:r>
            <a:endParaRPr lang="ca-E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4DB4D30-0861-8DCC-D113-77F1BF3179A8}"/>
              </a:ext>
            </a:extLst>
          </p:cNvPr>
          <p:cNvSpPr txBox="1"/>
          <p:nvPr/>
        </p:nvSpPr>
        <p:spPr>
          <a:xfrm>
            <a:off x="3517794" y="1906045"/>
            <a:ext cx="994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&lt;hr&gt;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FA8C9D9-9F6B-FB58-F950-8BEEDF80572C}"/>
              </a:ext>
            </a:extLst>
          </p:cNvPr>
          <p:cNvSpPr txBox="1"/>
          <p:nvPr/>
        </p:nvSpPr>
        <p:spPr>
          <a:xfrm>
            <a:off x="4525996" y="1962387"/>
            <a:ext cx="2637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Para  trazar una línea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70E012C-4FD7-C22A-FF56-9533BC8D47C9}"/>
              </a:ext>
            </a:extLst>
          </p:cNvPr>
          <p:cNvSpPr txBox="1"/>
          <p:nvPr/>
        </p:nvSpPr>
        <p:spPr>
          <a:xfrm>
            <a:off x="3485027" y="2384917"/>
            <a:ext cx="994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&lt;br&gt;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B94EA51-A326-C303-CDFE-DCAD506757F4}"/>
              </a:ext>
            </a:extLst>
          </p:cNvPr>
          <p:cNvSpPr txBox="1"/>
          <p:nvPr/>
        </p:nvSpPr>
        <p:spPr>
          <a:xfrm>
            <a:off x="4480624" y="2446472"/>
            <a:ext cx="2564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Para saltar una línea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4C5097-E9D3-9B00-8EA2-2F03A540562B}"/>
              </a:ext>
            </a:extLst>
          </p:cNvPr>
          <p:cNvSpPr txBox="1"/>
          <p:nvPr/>
        </p:nvSpPr>
        <p:spPr>
          <a:xfrm>
            <a:off x="2531219" y="2880997"/>
            <a:ext cx="1994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&lt;input ... 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DC90F9A-243B-C6AA-8071-B076CFEB03DD}"/>
              </a:ext>
            </a:extLst>
          </p:cNvPr>
          <p:cNvSpPr txBox="1"/>
          <p:nvPr/>
        </p:nvSpPr>
        <p:spPr>
          <a:xfrm>
            <a:off x="4525996" y="2924788"/>
            <a:ext cx="276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En formularios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935366-E143-5F0C-9969-52ED77B5D596}"/>
              </a:ext>
            </a:extLst>
          </p:cNvPr>
          <p:cNvSpPr txBox="1"/>
          <p:nvPr/>
        </p:nvSpPr>
        <p:spPr>
          <a:xfrm>
            <a:off x="1744771" y="3395329"/>
            <a:ext cx="282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&lt;img href=‘...’ &gt;</a:t>
            </a:r>
            <a:endParaRPr lang="ca-ES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BD7B5D8-E5BD-0AC7-C8E4-024B3173DFC8}"/>
              </a:ext>
            </a:extLst>
          </p:cNvPr>
          <p:cNvSpPr txBox="1"/>
          <p:nvPr/>
        </p:nvSpPr>
        <p:spPr>
          <a:xfrm>
            <a:off x="4525996" y="3465904"/>
            <a:ext cx="30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Para poner una imagen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85906CD-D6F8-A808-0392-90391DEB8952}"/>
              </a:ext>
            </a:extLst>
          </p:cNvPr>
          <p:cNvSpPr txBox="1"/>
          <p:nvPr/>
        </p:nvSpPr>
        <p:spPr>
          <a:xfrm>
            <a:off x="1732579" y="4350748"/>
            <a:ext cx="5818353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Normalmente las etiquetas necesitan de una apertura y un cierre, pero hay algunas excepciones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6FF3E1E7-FA2C-A6DA-3F49-6F095EB5AC09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8156F303-F840-05EB-231F-3510A56F8F5D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931EA30F-6CC1-20B4-DE08-0C4340C50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CFC425D-A573-4C7E-1F53-2B1B0913982D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53460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3"/>
            <a:ext cx="7754111" cy="56041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nº2 : ATRIBUTOS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8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950976" y="875720"/>
            <a:ext cx="7278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atributos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definen el comportamiento de las etiquetas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1CC8E7EF-BC99-C292-DB8A-C0FC88223ACE}"/>
              </a:ext>
            </a:extLst>
          </p:cNvPr>
          <p:cNvSpPr txBox="1"/>
          <p:nvPr/>
        </p:nvSpPr>
        <p:spPr>
          <a:xfrm>
            <a:off x="1429743" y="4606089"/>
            <a:ext cx="4271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>
                <a:latin typeface="Arial" panose="020B0604020202020204" pitchFamily="34" charset="0"/>
                <a:cs typeface="Arial" panose="020B0604020202020204" pitchFamily="34" charset="0"/>
              </a:rPr>
              <a:t>Esto es un enlace a Google</a:t>
            </a:r>
            <a:endParaRPr lang="ca-E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4DB4D30-0861-8DCC-D113-77F1BF3179A8}"/>
              </a:ext>
            </a:extLst>
          </p:cNvPr>
          <p:cNvSpPr txBox="1"/>
          <p:nvPr/>
        </p:nvSpPr>
        <p:spPr>
          <a:xfrm>
            <a:off x="830202" y="4176406"/>
            <a:ext cx="735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&lt;a </a:t>
            </a:r>
            <a:r>
              <a:rPr lang="es-ES" sz="2400" b="1">
                <a:highlight>
                  <a:srgbClr val="FFFF00"/>
                </a:highlight>
                <a:latin typeface="Franklin Gothic Book" panose="020B0503020102020204" pitchFamily="34" charset="0"/>
                <a:cs typeface="Arial" panose="020B0604020202020204" pitchFamily="34" charset="0"/>
              </a:rPr>
              <a:t>href=“https://google.com” </a:t>
            </a:r>
            <a:r>
              <a:rPr lang="es-ES" sz="2400" b="1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ES" sz="2400" b="1">
                <a:solidFill>
                  <a:schemeClr val="bg1"/>
                </a:solidFill>
                <a:highlight>
                  <a:srgbClr val="000080"/>
                </a:highlight>
                <a:latin typeface="Franklin Gothic Book" panose="020B0503020102020204" pitchFamily="34" charset="0"/>
                <a:cs typeface="Arial" panose="020B0604020202020204" pitchFamily="34" charset="0"/>
              </a:rPr>
              <a:t>target=“_blank” </a:t>
            </a:r>
            <a:r>
              <a:rPr lang="es-ES" sz="24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&gt;</a:t>
            </a:r>
            <a:endParaRPr lang="ca-ES" sz="24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7FA64B9A-6D24-F24F-FF33-CB79E64FE09C}"/>
              </a:ext>
            </a:extLst>
          </p:cNvPr>
          <p:cNvSpPr txBox="1"/>
          <p:nvPr/>
        </p:nvSpPr>
        <p:spPr>
          <a:xfrm>
            <a:off x="2076462" y="3281239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obligatorio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lecha: a la derecha 35">
            <a:extLst>
              <a:ext uri="{FF2B5EF4-FFF2-40B4-BE49-F238E27FC236}">
                <a16:creationId xmlns:a16="http://schemas.microsoft.com/office/drawing/2014/main" id="{FD67C4E4-E553-3587-7199-809D8CAEA7AF}"/>
              </a:ext>
            </a:extLst>
          </p:cNvPr>
          <p:cNvSpPr/>
          <p:nvPr/>
        </p:nvSpPr>
        <p:spPr>
          <a:xfrm rot="5400000">
            <a:off x="2882060" y="3862737"/>
            <a:ext cx="418772" cy="19598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EFABA48F-BD63-0418-5C99-294C95CC692E}"/>
              </a:ext>
            </a:extLst>
          </p:cNvPr>
          <p:cNvSpPr/>
          <p:nvPr/>
        </p:nvSpPr>
        <p:spPr>
          <a:xfrm>
            <a:off x="731521" y="1496685"/>
            <a:ext cx="7754111" cy="59452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9EDC81B-F72E-15FF-7BBF-D489B69EC047}"/>
              </a:ext>
            </a:extLst>
          </p:cNvPr>
          <p:cNvSpPr txBox="1"/>
          <p:nvPr/>
        </p:nvSpPr>
        <p:spPr>
          <a:xfrm>
            <a:off x="950976" y="1613232"/>
            <a:ext cx="7278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atributos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SIEMPRE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van la etiqueta de apertura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383E1AE0-9FE8-27EC-AF09-A2D8F244EC64}"/>
              </a:ext>
            </a:extLst>
          </p:cNvPr>
          <p:cNvSpPr/>
          <p:nvPr/>
        </p:nvSpPr>
        <p:spPr>
          <a:xfrm>
            <a:off x="731521" y="2215374"/>
            <a:ext cx="7754111" cy="89806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A89EAC4-2C12-7FB0-C9BE-9A05FF806F87}"/>
              </a:ext>
            </a:extLst>
          </p:cNvPr>
          <p:cNvSpPr txBox="1"/>
          <p:nvPr/>
        </p:nvSpPr>
        <p:spPr>
          <a:xfrm>
            <a:off x="950976" y="2331922"/>
            <a:ext cx="7278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Según la etiqueta, los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atributos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pueden opcionales o necesarios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3992136B-7C93-6A1C-12A0-9B4737822AD1}"/>
              </a:ext>
            </a:extLst>
          </p:cNvPr>
          <p:cNvSpPr txBox="1"/>
          <p:nvPr/>
        </p:nvSpPr>
        <p:spPr>
          <a:xfrm>
            <a:off x="859633" y="4944384"/>
            <a:ext cx="735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&lt;/a&gt;</a:t>
            </a:r>
            <a:endParaRPr lang="ca-ES" sz="24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18AA404-8A39-52FB-E2B0-FE3180EE5D7B}"/>
              </a:ext>
            </a:extLst>
          </p:cNvPr>
          <p:cNvSpPr txBox="1"/>
          <p:nvPr/>
        </p:nvSpPr>
        <p:spPr>
          <a:xfrm>
            <a:off x="4939581" y="3293533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optativo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lecha: a la derecha 17">
            <a:extLst>
              <a:ext uri="{FF2B5EF4-FFF2-40B4-BE49-F238E27FC236}">
                <a16:creationId xmlns:a16="http://schemas.microsoft.com/office/drawing/2014/main" id="{C2A34585-8573-03C7-B0DB-3B37C0DA3F33}"/>
              </a:ext>
            </a:extLst>
          </p:cNvPr>
          <p:cNvSpPr/>
          <p:nvPr/>
        </p:nvSpPr>
        <p:spPr>
          <a:xfrm rot="5400000">
            <a:off x="5745179" y="3875031"/>
            <a:ext cx="418772" cy="19598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AD9F073-A6D3-241D-4673-305606EE8552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2D6235C1-4FB8-23EA-B67E-CCC04B9721D3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6543CFF6-7E23-4E16-1494-8B2DC8ABD2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51DD379-3B30-1A46-F8AC-1FF3B6E6E90E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1965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2"/>
            <a:ext cx="7754111" cy="152051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nº2 : ATRIBUTOS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9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96176" y="819121"/>
            <a:ext cx="72786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Normalmente, la sintaxis de los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atributos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es :</a:t>
            </a:r>
          </a:p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nombre_atributo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“valor” </a:t>
            </a:r>
          </a:p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El valor puede figurar entre comillas dobles o simples, pero siempre deben ser del mismo tipo </a:t>
            </a:r>
            <a:endParaRPr lang="ca-E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4DB4D30-0861-8DCC-D113-77F1BF3179A8}"/>
              </a:ext>
            </a:extLst>
          </p:cNvPr>
          <p:cNvSpPr txBox="1"/>
          <p:nvPr/>
        </p:nvSpPr>
        <p:spPr>
          <a:xfrm>
            <a:off x="673698" y="3248947"/>
            <a:ext cx="3129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&lt;p id=</a:t>
            </a:r>
            <a:r>
              <a:rPr lang="es-ES" sz="36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“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parrafo</a:t>
            </a:r>
            <a:r>
              <a:rPr lang="es-ES" sz="36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’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&gt;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7FA64B9A-6D24-F24F-FF33-CB79E64FE09C}"/>
              </a:ext>
            </a:extLst>
          </p:cNvPr>
          <p:cNvSpPr txBox="1"/>
          <p:nvPr/>
        </p:nvSpPr>
        <p:spPr>
          <a:xfrm>
            <a:off x="1061478" y="2504611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</a:t>
            </a:r>
            <a:endParaRPr lang="ca-ES" sz="24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lecha: a la derecha 35">
            <a:extLst>
              <a:ext uri="{FF2B5EF4-FFF2-40B4-BE49-F238E27FC236}">
                <a16:creationId xmlns:a16="http://schemas.microsoft.com/office/drawing/2014/main" id="{FD67C4E4-E553-3587-7199-809D8CAEA7AF}"/>
              </a:ext>
            </a:extLst>
          </p:cNvPr>
          <p:cNvSpPr/>
          <p:nvPr/>
        </p:nvSpPr>
        <p:spPr>
          <a:xfrm rot="5400000">
            <a:off x="1867074" y="3045314"/>
            <a:ext cx="418772" cy="19598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56A0BB-1C89-FC6E-EE30-D56F50E00FBC}"/>
              </a:ext>
            </a:extLst>
          </p:cNvPr>
          <p:cNvSpPr txBox="1"/>
          <p:nvPr/>
        </p:nvSpPr>
        <p:spPr>
          <a:xfrm>
            <a:off x="3091442" y="3825728"/>
            <a:ext cx="3129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&lt;p id=</a:t>
            </a:r>
            <a:r>
              <a:rPr lang="es-ES" sz="36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“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párrafo</a:t>
            </a:r>
            <a:r>
              <a:rPr lang="es-ES" sz="36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”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&gt;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160DC16-AA15-F0DB-88E1-368176D3290F}"/>
              </a:ext>
            </a:extLst>
          </p:cNvPr>
          <p:cNvSpPr txBox="1"/>
          <p:nvPr/>
        </p:nvSpPr>
        <p:spPr>
          <a:xfrm>
            <a:off x="3479222" y="3081392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bien</a:t>
            </a:r>
            <a:endParaRPr lang="ca-ES" sz="24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lecha: a la derecha 6">
            <a:extLst>
              <a:ext uri="{FF2B5EF4-FFF2-40B4-BE49-F238E27FC236}">
                <a16:creationId xmlns:a16="http://schemas.microsoft.com/office/drawing/2014/main" id="{5DF40EE6-6111-F5A4-079F-63FDC03632AA}"/>
              </a:ext>
            </a:extLst>
          </p:cNvPr>
          <p:cNvSpPr/>
          <p:nvPr/>
        </p:nvSpPr>
        <p:spPr>
          <a:xfrm rot="5400000">
            <a:off x="4284818" y="3622095"/>
            <a:ext cx="418772" cy="195981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00B05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ABD5E07-E65E-4FA3-7B3A-46138B3ED40D}"/>
              </a:ext>
            </a:extLst>
          </p:cNvPr>
          <p:cNvSpPr txBox="1"/>
          <p:nvPr/>
        </p:nvSpPr>
        <p:spPr>
          <a:xfrm>
            <a:off x="5632356" y="4472059"/>
            <a:ext cx="3129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&lt;p id=</a:t>
            </a:r>
            <a:r>
              <a:rPr lang="es-ES" sz="36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‘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párrafo</a:t>
            </a:r>
            <a:r>
              <a:rPr lang="es-ES" sz="36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’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&gt;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0475568-26E0-7E4F-8891-137BC82F8565}"/>
              </a:ext>
            </a:extLst>
          </p:cNvPr>
          <p:cNvSpPr txBox="1"/>
          <p:nvPr/>
        </p:nvSpPr>
        <p:spPr>
          <a:xfrm>
            <a:off x="6020136" y="3727723"/>
            <a:ext cx="202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bien</a:t>
            </a:r>
            <a:endParaRPr lang="ca-ES" sz="2400" b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id="{68278662-AC51-DEF4-CBB2-25E196CBC0E3}"/>
              </a:ext>
            </a:extLst>
          </p:cNvPr>
          <p:cNvSpPr/>
          <p:nvPr/>
        </p:nvSpPr>
        <p:spPr>
          <a:xfrm rot="5400000">
            <a:off x="6825732" y="4268426"/>
            <a:ext cx="418772" cy="195981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rgbClr val="00B050"/>
              </a:solidFill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367DC069-3A87-8645-5143-EDCB790F6DA1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28D71F2C-932D-6F85-2C53-11EDD28526A5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n 10">
            <a:extLst>
              <a:ext uri="{FF2B5EF4-FFF2-40B4-BE49-F238E27FC236}">
                <a16:creationId xmlns:a16="http://schemas.microsoft.com/office/drawing/2014/main" id="{D109DBFE-527D-7790-69E8-96BC4C5062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37DC587-B338-C522-6606-8F3DC7729D8B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4169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2"/>
            <a:ext cx="7754111" cy="86985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nº3 : INTERRELACIÓN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10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96176" y="819121"/>
            <a:ext cx="7278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pueden ir contenidas dentro de otras etiquetas, según su cometido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4DB4D30-0861-8DCC-D113-77F1BF3179A8}"/>
              </a:ext>
            </a:extLst>
          </p:cNvPr>
          <p:cNvSpPr txBox="1"/>
          <p:nvPr/>
        </p:nvSpPr>
        <p:spPr>
          <a:xfrm>
            <a:off x="2453748" y="1834660"/>
            <a:ext cx="403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&lt;p &gt; 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Línea de texto </a:t>
            </a:r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&lt;/p&gt;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A3140E8-8C33-F1A3-2140-ED7639E07B6E}"/>
              </a:ext>
            </a:extLst>
          </p:cNvPr>
          <p:cNvSpPr txBox="1"/>
          <p:nvPr/>
        </p:nvSpPr>
        <p:spPr>
          <a:xfrm>
            <a:off x="1464682" y="1834660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CF4442B-4ABF-6AC8-62B6-BFA1A2C08268}"/>
              </a:ext>
            </a:extLst>
          </p:cNvPr>
          <p:cNvSpPr txBox="1"/>
          <p:nvPr/>
        </p:nvSpPr>
        <p:spPr>
          <a:xfrm>
            <a:off x="6271377" y="1834660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1E4541C-E1FE-12D7-ABF9-FC120B2BEB73}"/>
              </a:ext>
            </a:extLst>
          </p:cNvPr>
          <p:cNvSpPr txBox="1"/>
          <p:nvPr/>
        </p:nvSpPr>
        <p:spPr>
          <a:xfrm>
            <a:off x="528946" y="1834660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B765992-6F6F-2178-9B24-4F03B2293CBB}"/>
              </a:ext>
            </a:extLst>
          </p:cNvPr>
          <p:cNvSpPr txBox="1"/>
          <p:nvPr/>
        </p:nvSpPr>
        <p:spPr>
          <a:xfrm>
            <a:off x="7393745" y="1834660"/>
            <a:ext cx="133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3A34CBA-8788-BA39-4D16-E79DA62D349D}"/>
              </a:ext>
            </a:extLst>
          </p:cNvPr>
          <p:cNvSpPr txBox="1"/>
          <p:nvPr/>
        </p:nvSpPr>
        <p:spPr>
          <a:xfrm>
            <a:off x="2445897" y="3597345"/>
            <a:ext cx="403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&lt;p &gt; 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Línea de texto </a:t>
            </a:r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&lt;/p&gt;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DF36548-6C47-06B7-F747-94A647E2CA57}"/>
              </a:ext>
            </a:extLst>
          </p:cNvPr>
          <p:cNvSpPr txBox="1"/>
          <p:nvPr/>
        </p:nvSpPr>
        <p:spPr>
          <a:xfrm>
            <a:off x="2040469" y="3125017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436B1B1-6018-CB71-87BF-B16B63298165}"/>
              </a:ext>
            </a:extLst>
          </p:cNvPr>
          <p:cNvSpPr txBox="1"/>
          <p:nvPr/>
        </p:nvSpPr>
        <p:spPr>
          <a:xfrm>
            <a:off x="2040469" y="4106189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95B55CE-A78F-FB36-40C1-6C140F0FCC9B}"/>
              </a:ext>
            </a:extLst>
          </p:cNvPr>
          <p:cNvSpPr txBox="1"/>
          <p:nvPr/>
        </p:nvSpPr>
        <p:spPr>
          <a:xfrm>
            <a:off x="1673239" y="2633189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BB145DE-847A-9195-8C2A-F9EAAB3859F3}"/>
              </a:ext>
            </a:extLst>
          </p:cNvPr>
          <p:cNvSpPr txBox="1"/>
          <p:nvPr/>
        </p:nvSpPr>
        <p:spPr>
          <a:xfrm>
            <a:off x="1700671" y="4655569"/>
            <a:ext cx="133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84735D2B-0C78-8F18-61DD-773EF21D63B1}"/>
              </a:ext>
            </a:extLst>
          </p:cNvPr>
          <p:cNvCxnSpPr>
            <a:cxnSpLocks/>
          </p:cNvCxnSpPr>
          <p:nvPr/>
        </p:nvCxnSpPr>
        <p:spPr>
          <a:xfrm>
            <a:off x="2040469" y="3227832"/>
            <a:ext cx="0" cy="1335024"/>
          </a:xfrm>
          <a:prstGeom prst="line">
            <a:avLst/>
          </a:prstGeom>
          <a:ln w="571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2950B258-3C1C-A901-7475-67BE82D49D88}"/>
              </a:ext>
            </a:extLst>
          </p:cNvPr>
          <p:cNvCxnSpPr>
            <a:cxnSpLocks/>
          </p:cNvCxnSpPr>
          <p:nvPr/>
        </p:nvCxnSpPr>
        <p:spPr>
          <a:xfrm>
            <a:off x="1670304" y="2771165"/>
            <a:ext cx="0" cy="2331187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FBA53A5-5844-F31B-D7DF-1570B4998904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7F6ED53-4928-820D-6DA8-878A4ED4E705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B6D25B66-E03C-0668-EFFF-84A0BCEFA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7F2A21B-B9C0-9CA7-B52A-55710FF4BE1A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414054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9" grpId="0"/>
      <p:bldP spid="10" grpId="0"/>
      <p:bldP spid="11" grpId="0"/>
      <p:bldP spid="12" grpId="0"/>
      <p:bldP spid="16" grpId="0"/>
      <p:bldP spid="17" grpId="0"/>
      <p:bldP spid="18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2"/>
            <a:ext cx="7754111" cy="86985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nº3 : INTERRELACIÓN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11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96176" y="819121"/>
            <a:ext cx="7278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contenedoras se cierran </a:t>
            </a:r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después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de las contenidas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3A34CBA-8788-BA39-4D16-E79DA62D349D}"/>
              </a:ext>
            </a:extLst>
          </p:cNvPr>
          <p:cNvSpPr txBox="1"/>
          <p:nvPr/>
        </p:nvSpPr>
        <p:spPr>
          <a:xfrm>
            <a:off x="1458345" y="3780225"/>
            <a:ext cx="2939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&lt;p &gt; 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Párrafo </a:t>
            </a:r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&lt;/p&gt;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endParaRPr lang="ca-ES" sz="2800" b="1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DF36548-6C47-06B7-F747-94A647E2CA57}"/>
              </a:ext>
            </a:extLst>
          </p:cNvPr>
          <p:cNvSpPr txBox="1"/>
          <p:nvPr/>
        </p:nvSpPr>
        <p:spPr>
          <a:xfrm>
            <a:off x="1052917" y="3307897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436B1B1-6018-CB71-87BF-B16B63298165}"/>
              </a:ext>
            </a:extLst>
          </p:cNvPr>
          <p:cNvSpPr txBox="1"/>
          <p:nvPr/>
        </p:nvSpPr>
        <p:spPr>
          <a:xfrm>
            <a:off x="1052917" y="4289069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95B55CE-A78F-FB36-40C1-6C140F0FCC9B}"/>
              </a:ext>
            </a:extLst>
          </p:cNvPr>
          <p:cNvSpPr txBox="1"/>
          <p:nvPr/>
        </p:nvSpPr>
        <p:spPr>
          <a:xfrm>
            <a:off x="685687" y="2816069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BB145DE-847A-9195-8C2A-F9EAAB3859F3}"/>
              </a:ext>
            </a:extLst>
          </p:cNvPr>
          <p:cNvSpPr txBox="1"/>
          <p:nvPr/>
        </p:nvSpPr>
        <p:spPr>
          <a:xfrm>
            <a:off x="713119" y="4838449"/>
            <a:ext cx="133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84735D2B-0C78-8F18-61DD-773EF21D63B1}"/>
              </a:ext>
            </a:extLst>
          </p:cNvPr>
          <p:cNvCxnSpPr>
            <a:cxnSpLocks/>
          </p:cNvCxnSpPr>
          <p:nvPr/>
        </p:nvCxnSpPr>
        <p:spPr>
          <a:xfrm>
            <a:off x="1052917" y="3410712"/>
            <a:ext cx="0" cy="1335024"/>
          </a:xfrm>
          <a:prstGeom prst="line">
            <a:avLst/>
          </a:prstGeom>
          <a:ln w="571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2950B258-3C1C-A901-7475-67BE82D49D88}"/>
              </a:ext>
            </a:extLst>
          </p:cNvPr>
          <p:cNvCxnSpPr>
            <a:cxnSpLocks/>
          </p:cNvCxnSpPr>
          <p:nvPr/>
        </p:nvCxnSpPr>
        <p:spPr>
          <a:xfrm>
            <a:off x="682752" y="2954045"/>
            <a:ext cx="0" cy="2331187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EF9BBEF0-4EC6-88C2-0DAB-04BCAAEE48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044" y="1721645"/>
            <a:ext cx="1258214" cy="1257556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73CB3172-2FC9-BB28-5E14-4169506F8DE0}"/>
              </a:ext>
            </a:extLst>
          </p:cNvPr>
          <p:cNvCxnSpPr>
            <a:cxnSpLocks/>
          </p:cNvCxnSpPr>
          <p:nvPr/>
        </p:nvCxnSpPr>
        <p:spPr>
          <a:xfrm flipH="1">
            <a:off x="4535487" y="1721645"/>
            <a:ext cx="1" cy="387448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F3E897A-2E22-C6DE-9E1A-29B6CE8526A2}"/>
              </a:ext>
            </a:extLst>
          </p:cNvPr>
          <p:cNvSpPr txBox="1"/>
          <p:nvPr/>
        </p:nvSpPr>
        <p:spPr>
          <a:xfrm>
            <a:off x="5632356" y="3754065"/>
            <a:ext cx="3200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&lt;p &gt; </a:t>
            </a:r>
            <a:r>
              <a:rPr lang="es-ES" sz="2800" b="1">
                <a:latin typeface="Franklin Gothic Book" panose="020B0503020102020204" pitchFamily="34" charset="0"/>
                <a:cs typeface="Arial" panose="020B0604020202020204" pitchFamily="34" charset="0"/>
              </a:rPr>
              <a:t>Párrafo </a:t>
            </a:r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&lt;/div&gt; 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9AF6AA8A-C96D-28F7-98EF-E2E5DAD8857C}"/>
              </a:ext>
            </a:extLst>
          </p:cNvPr>
          <p:cNvSpPr txBox="1"/>
          <p:nvPr/>
        </p:nvSpPr>
        <p:spPr>
          <a:xfrm>
            <a:off x="5285352" y="3281737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C0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C0000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97965447-B85B-FCB3-EC2A-10E87F7ADEA6}"/>
              </a:ext>
            </a:extLst>
          </p:cNvPr>
          <p:cNvSpPr txBox="1"/>
          <p:nvPr/>
        </p:nvSpPr>
        <p:spPr>
          <a:xfrm>
            <a:off x="5285352" y="4262909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B05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&lt;/p &gt;</a:t>
            </a:r>
            <a:endParaRPr lang="ca-ES" sz="2800" b="1">
              <a:solidFill>
                <a:srgbClr val="00B05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87FA6804-3549-39B0-D641-9635B3FD8276}"/>
              </a:ext>
            </a:extLst>
          </p:cNvPr>
          <p:cNvSpPr txBox="1"/>
          <p:nvPr/>
        </p:nvSpPr>
        <p:spPr>
          <a:xfrm>
            <a:off x="4918122" y="2789909"/>
            <a:ext cx="11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141E988-E7B6-17F8-A645-733C82449DBF}"/>
              </a:ext>
            </a:extLst>
          </p:cNvPr>
          <p:cNvSpPr txBox="1"/>
          <p:nvPr/>
        </p:nvSpPr>
        <p:spPr>
          <a:xfrm>
            <a:off x="4945554" y="4812289"/>
            <a:ext cx="133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>
                <a:solidFill>
                  <a:srgbClr val="0070C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&lt;/div &gt;</a:t>
            </a:r>
            <a:endParaRPr lang="ca-ES" sz="2800" b="1">
              <a:solidFill>
                <a:srgbClr val="0070C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2A6242EC-CDD9-F073-E250-0FCE33EEF49A}"/>
              </a:ext>
            </a:extLst>
          </p:cNvPr>
          <p:cNvCxnSpPr>
            <a:cxnSpLocks/>
          </p:cNvCxnSpPr>
          <p:nvPr/>
        </p:nvCxnSpPr>
        <p:spPr>
          <a:xfrm>
            <a:off x="5285352" y="3384552"/>
            <a:ext cx="0" cy="1335024"/>
          </a:xfrm>
          <a:prstGeom prst="line">
            <a:avLst/>
          </a:prstGeom>
          <a:ln w="571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22A9FBFD-FAE9-2BDB-99DA-9F5874D1AE91}"/>
              </a:ext>
            </a:extLst>
          </p:cNvPr>
          <p:cNvCxnSpPr>
            <a:cxnSpLocks/>
          </p:cNvCxnSpPr>
          <p:nvPr/>
        </p:nvCxnSpPr>
        <p:spPr>
          <a:xfrm>
            <a:off x="4915187" y="2927885"/>
            <a:ext cx="0" cy="2331187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Imagen 35">
            <a:extLst>
              <a:ext uri="{FF2B5EF4-FFF2-40B4-BE49-F238E27FC236}">
                <a16:creationId xmlns:a16="http://schemas.microsoft.com/office/drawing/2014/main" id="{E74729AE-14E5-5BEF-31F6-A97B1A970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062" y="1671894"/>
            <a:ext cx="1170773" cy="1170773"/>
          </a:xfrm>
          <a:prstGeom prst="rect">
            <a:avLst/>
          </a:prstGeom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80C5CF97-40B5-F62B-5984-F2B7E7E8F5DA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BD43AB5-C18D-7A91-3DEC-5C5BB7312F00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2413180D-23EC-C0A4-92D6-DCC7015591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857969D-C070-F83A-EE66-887C7C5FB450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246962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2" grpId="0"/>
      <p:bldP spid="23" grpId="0"/>
      <p:bldP spid="24" grpId="0"/>
      <p:bldP spid="26" grpId="0"/>
      <p:bldP spid="27" grpId="0"/>
      <p:bldP spid="29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2"/>
            <a:ext cx="7754111" cy="86985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nº3 : INTERRELACIÓN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12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96176" y="819121"/>
            <a:ext cx="7278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contenedoras se cierran </a:t>
            </a:r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después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de las contenidas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FE26A27-BDED-D134-3110-DD2709E2E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884" y="1736699"/>
            <a:ext cx="6501384" cy="4332563"/>
          </a:xfrm>
          <a:prstGeom prst="rect">
            <a:avLst/>
          </a:prstGeom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D76DDBB2-DA79-EDE2-8726-6BBD4929B96F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796A59D-CE55-BABB-1482-80F842726DE3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AB4BBEFB-F07F-7AC0-6E6C-2B0E2EEFF4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B7955B5-43B2-AA7C-E147-5BF48A842146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97606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F556E16-11B6-90E5-D76D-A75B49311C8F}"/>
              </a:ext>
            </a:extLst>
          </p:cNvPr>
          <p:cNvSpPr/>
          <p:nvPr/>
        </p:nvSpPr>
        <p:spPr>
          <a:xfrm>
            <a:off x="731521" y="766502"/>
            <a:ext cx="7754111" cy="146463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nº4 : SEMÁNTICA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13</a:t>
            </a:fld>
            <a:endParaRPr lang="ca-ES" sz="14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39265C8-CF26-EE6D-B2AC-ACBBA0CD85DC}"/>
              </a:ext>
            </a:extLst>
          </p:cNvPr>
          <p:cNvSpPr txBox="1"/>
          <p:nvPr/>
        </p:nvSpPr>
        <p:spPr>
          <a:xfrm>
            <a:off x="896176" y="819121"/>
            <a:ext cx="72786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ETIQUETADO SEMÁNTICO 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: que no solo tiene significado para los seres humanos, sino también para las máquinas, como son los robots de los buscadores o las aplicaciones para personas con discapacidades sensoriales.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DAEC6E30-86BD-F3D9-F12A-57C757E0A31A}"/>
              </a:ext>
            </a:extLst>
          </p:cNvPr>
          <p:cNvSpPr/>
          <p:nvPr/>
        </p:nvSpPr>
        <p:spPr>
          <a:xfrm>
            <a:off x="731521" y="2408251"/>
            <a:ext cx="7754111" cy="252036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2866055-E60D-A7B4-B352-F46D12EB2674}"/>
              </a:ext>
            </a:extLst>
          </p:cNvPr>
          <p:cNvSpPr txBox="1"/>
          <p:nvPr/>
        </p:nvSpPr>
        <p:spPr>
          <a:xfrm>
            <a:off x="859599" y="2434561"/>
            <a:ext cx="72786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Los títulos son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SEMÁNTICOS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, y deben de seguir su jerarquía:</a:t>
            </a:r>
          </a:p>
          <a:p>
            <a:pPr algn="ctr"/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h1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 Título principal</a:t>
            </a:r>
          </a:p>
          <a:p>
            <a:pPr algn="ctr"/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h2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 Título de segundo nivel</a:t>
            </a:r>
          </a:p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Etc.</a:t>
            </a:r>
          </a:p>
          <a:p>
            <a:pPr algn="ctr"/>
            <a:endParaRPr lang="es-ES" sz="200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Por ello, no debe haber un h3 si no hay un h2 por encima, por ejemplo, porque hay que respetar la gradación descendente.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AEF2C029-9EA0-7AAD-5A4F-87A4A59168E2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3F736453-4AD7-C6F7-6566-97E5CC416FEE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FEB3A8BC-80AE-3D9F-8C7F-841373139C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68B38A66-4BC8-8A5C-36A9-99770604BD50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95558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REGLA nº4 : SEMÁNTICA</a:t>
            </a:r>
            <a:endParaRPr lang="ca-E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14</a:t>
            </a:fld>
            <a:endParaRPr lang="ca-ES" sz="1400"/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DAEC6E30-86BD-F3D9-F12A-57C757E0A31A}"/>
              </a:ext>
            </a:extLst>
          </p:cNvPr>
          <p:cNvSpPr/>
          <p:nvPr/>
        </p:nvSpPr>
        <p:spPr>
          <a:xfrm>
            <a:off x="731521" y="963499"/>
            <a:ext cx="7754111" cy="7605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2866055-E60D-A7B4-B352-F46D12EB2674}"/>
              </a:ext>
            </a:extLst>
          </p:cNvPr>
          <p:cNvSpPr txBox="1"/>
          <p:nvPr/>
        </p:nvSpPr>
        <p:spPr>
          <a:xfrm>
            <a:off x="859599" y="989809"/>
            <a:ext cx="7278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SEMÁNTICA</a:t>
            </a:r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 también se refiere a como se debe estructurar un documento</a:t>
            </a:r>
            <a:r>
              <a:rPr lang="es-ES" sz="200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91C8FD5-F996-656E-E7A6-19D5F64C9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63" y="1987867"/>
            <a:ext cx="5000625" cy="3248025"/>
          </a:xfrm>
          <a:prstGeom prst="rect">
            <a:avLst/>
          </a:prstGeom>
        </p:spPr>
      </p:pic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2EFE76F9-65F7-C4D0-CA9F-2471E88CD580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14BE3370-B1D4-DA95-3BCA-8CEEF3D53E60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15B0D87E-0170-0E9D-562F-6BD1828191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D99B7E7-28B4-6208-E360-50AF80A6A359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374411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4561A19-E718-B03B-6DF7-33F083299407}"/>
              </a:ext>
            </a:extLst>
          </p:cNvPr>
          <p:cNvSpPr txBox="1"/>
          <p:nvPr/>
        </p:nvSpPr>
        <p:spPr>
          <a:xfrm>
            <a:off x="950976" y="120384"/>
            <a:ext cx="753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RECURSOS</a:t>
            </a:r>
            <a:endParaRPr lang="ca-ES" sz="2000" b="1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7F3F614-1B1C-2227-8FEA-ABD7EA4BC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330" y="6174518"/>
            <a:ext cx="1506828" cy="52803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7D68442D-56AB-9DE4-C38B-6C4A19F08DC9}"/>
              </a:ext>
            </a:extLst>
          </p:cNvPr>
          <p:cNvSpPr txBox="1"/>
          <p:nvPr/>
        </p:nvSpPr>
        <p:spPr>
          <a:xfrm>
            <a:off x="6632169" y="6179332"/>
            <a:ext cx="1332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Ferran Parellada</a:t>
            </a:r>
            <a:endParaRPr lang="ca-ES" sz="1400"/>
          </a:p>
        </p:txBody>
      </p:sp>
      <p:sp>
        <p:nvSpPr>
          <p:cNvPr id="20" name="Marcador de número de diapositiva 19">
            <a:extLst>
              <a:ext uri="{FF2B5EF4-FFF2-40B4-BE49-F238E27FC236}">
                <a16:creationId xmlns:a16="http://schemas.microsoft.com/office/drawing/2014/main" id="{20E8FAF7-5728-7746-EC2B-279474C9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1896" y="120384"/>
            <a:ext cx="598449" cy="365125"/>
          </a:xfrm>
        </p:spPr>
        <p:txBody>
          <a:bodyPr/>
          <a:lstStyle/>
          <a:p>
            <a:r>
              <a:rPr lang="ca-ES" sz="1400"/>
              <a:t>#</a:t>
            </a:r>
            <a:fld id="{389005AD-5CC7-4AB6-89D0-986607756219}" type="slidenum">
              <a:rPr lang="ca-ES" sz="1400" smtClean="0"/>
              <a:t>15</a:t>
            </a:fld>
            <a:endParaRPr lang="ca-ES" sz="140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6ED4DCF-90B5-D619-9E51-B588225307B3}"/>
              </a:ext>
            </a:extLst>
          </p:cNvPr>
          <p:cNvSpPr txBox="1"/>
          <p:nvPr/>
        </p:nvSpPr>
        <p:spPr>
          <a:xfrm>
            <a:off x="484631" y="1377844"/>
            <a:ext cx="5056632" cy="106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s-E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FreCodeCamp en español</a:t>
            </a:r>
            <a:r>
              <a:rPr lang="es-E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es-ES" sz="1800" u="sng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https://www.freecodecamp.org/espanol/</a:t>
            </a:r>
            <a:endParaRPr lang="ca-ES" sz="1800">
              <a:effectLst/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ca-E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8AD49A3-A001-CDDC-0DBB-F6FA9F34E54E}"/>
              </a:ext>
            </a:extLst>
          </p:cNvPr>
          <p:cNvSpPr txBox="1"/>
          <p:nvPr/>
        </p:nvSpPr>
        <p:spPr>
          <a:xfrm>
            <a:off x="484632" y="2226645"/>
            <a:ext cx="6147537" cy="67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s-E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Lenguaje HTML por Manz.dev</a:t>
            </a:r>
            <a:r>
              <a:rPr lang="es-E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es-ES" sz="1800" u="sng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https://lenguajehtml.com/html/</a:t>
            </a:r>
            <a:endParaRPr lang="ca-ES" sz="1800">
              <a:effectLst/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A59F3AC-5C07-9B97-0493-1470F5783C17}"/>
              </a:ext>
            </a:extLst>
          </p:cNvPr>
          <p:cNvSpPr txBox="1"/>
          <p:nvPr/>
        </p:nvSpPr>
        <p:spPr>
          <a:xfrm>
            <a:off x="484631" y="3087668"/>
            <a:ext cx="4553712" cy="67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s-E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W3Schools HTML</a:t>
            </a:r>
            <a:r>
              <a:rPr lang="es-E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es-ES" sz="1800" u="sng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https://www.w3schools.com/html/default.asp</a:t>
            </a:r>
            <a:endParaRPr lang="ca-ES" sz="1800">
              <a:effectLst/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77C3C30-94ED-235D-7625-75621DAFFBB5}"/>
              </a:ext>
            </a:extLst>
          </p:cNvPr>
          <p:cNvSpPr txBox="1"/>
          <p:nvPr/>
        </p:nvSpPr>
        <p:spPr>
          <a:xfrm>
            <a:off x="484631" y="3960949"/>
            <a:ext cx="7324344" cy="67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s-E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Tabla periódica HTML</a:t>
            </a:r>
            <a:r>
              <a:rPr lang="es-E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br>
              <a:rPr lang="es-E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s-ES" sz="1800" u="sng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https://lenguajehtml.com/html/introduccion/tabla-periodica-html5/</a:t>
            </a:r>
            <a:endParaRPr lang="ca-ES" sz="1800">
              <a:effectLst/>
              <a:latin typeface="Cambria" panose="020405030504060302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CD88F8C-4CE5-FC67-A65A-C5ACEE78FCA4}"/>
              </a:ext>
            </a:extLst>
          </p:cNvPr>
          <p:cNvSpPr txBox="1"/>
          <p:nvPr/>
        </p:nvSpPr>
        <p:spPr>
          <a:xfrm>
            <a:off x="484631" y="4928616"/>
            <a:ext cx="578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Curso de HTML, por Google (en inglés) :</a:t>
            </a:r>
            <a:endParaRPr lang="ca-ES">
              <a:hlinkClick r:id="rId7"/>
            </a:endParaRPr>
          </a:p>
          <a:p>
            <a:r>
              <a:rPr lang="ca-ES">
                <a:hlinkClick r:id="rId7"/>
              </a:rPr>
              <a:t>https://web.dev/learn/html/</a:t>
            </a:r>
            <a:endParaRPr lang="ca-ES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5577F1B9-67CE-CD61-6737-6B68418EB12A}"/>
              </a:ext>
            </a:extLst>
          </p:cNvPr>
          <p:cNvCxnSpPr/>
          <p:nvPr/>
        </p:nvCxnSpPr>
        <p:spPr>
          <a:xfrm>
            <a:off x="0" y="520494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0B4A4149-38E1-E146-C026-8029E21A23DF}"/>
              </a:ext>
            </a:extLst>
          </p:cNvPr>
          <p:cNvCxnSpPr/>
          <p:nvPr/>
        </p:nvCxnSpPr>
        <p:spPr>
          <a:xfrm>
            <a:off x="0" y="6049566"/>
            <a:ext cx="9144000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n 10">
            <a:extLst>
              <a:ext uri="{FF2B5EF4-FFF2-40B4-BE49-F238E27FC236}">
                <a16:creationId xmlns:a16="http://schemas.microsoft.com/office/drawing/2014/main" id="{3476865D-16FA-26FB-56CB-A9819976AF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616" y="6174470"/>
            <a:ext cx="1578911" cy="528082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A1E34F5-1AA1-7D15-EA67-3BA45CCE26F1}"/>
              </a:ext>
            </a:extLst>
          </p:cNvPr>
          <p:cNvSpPr txBox="1"/>
          <p:nvPr/>
        </p:nvSpPr>
        <p:spPr>
          <a:xfrm>
            <a:off x="3241722" y="6269234"/>
            <a:ext cx="2660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b="1"/>
              <a:t>www.centrocoliseum.com</a:t>
            </a:r>
          </a:p>
        </p:txBody>
      </p:sp>
    </p:spTree>
    <p:extLst>
      <p:ext uri="{BB962C8B-B14F-4D97-AF65-F5344CB8AC3E}">
        <p14:creationId xmlns:p14="http://schemas.microsoft.com/office/powerpoint/2010/main" val="4984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arco">
  <a:themeElements>
    <a:clrScheme name="Marco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Marco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arco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TM03457475[[fn=Marco]]</Template>
  <TotalTime>835</TotalTime>
  <Words>804</Words>
  <Application>Microsoft Office PowerPoint</Application>
  <PresentationFormat>Presentación en pantalla (4:3)</PresentationFormat>
  <Paragraphs>169</Paragraphs>
  <Slides>15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Calibri</vt:lpstr>
      <vt:lpstr>Cambria</vt:lpstr>
      <vt:lpstr>Corbel</vt:lpstr>
      <vt:lpstr>Franklin Gothic Book</vt:lpstr>
      <vt:lpstr>Wingdings 2</vt:lpstr>
      <vt:lpstr>Marco</vt:lpstr>
      <vt:lpstr>HTML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WEB</dc:title>
  <dc:creator>Ferran</dc:creator>
  <cp:lastModifiedBy>Ferran</cp:lastModifiedBy>
  <cp:revision>13</cp:revision>
  <dcterms:created xsi:type="dcterms:W3CDTF">2023-02-21T10:29:20Z</dcterms:created>
  <dcterms:modified xsi:type="dcterms:W3CDTF">2023-02-22T18:19:43Z</dcterms:modified>
</cp:coreProperties>
</file>