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19"/>
  </p:notesMasterIdLst>
  <p:sldIdLst>
    <p:sldId id="256" r:id="rId2"/>
    <p:sldId id="288" r:id="rId3"/>
    <p:sldId id="275" r:id="rId4"/>
    <p:sldId id="285" r:id="rId5"/>
    <p:sldId id="287" r:id="rId6"/>
    <p:sldId id="289" r:id="rId7"/>
    <p:sldId id="291" r:id="rId8"/>
    <p:sldId id="290" r:id="rId9"/>
    <p:sldId id="292" r:id="rId10"/>
    <p:sldId id="294" r:id="rId11"/>
    <p:sldId id="295" r:id="rId12"/>
    <p:sldId id="296" r:id="rId13"/>
    <p:sldId id="297" r:id="rId14"/>
    <p:sldId id="293" r:id="rId15"/>
    <p:sldId id="298" r:id="rId16"/>
    <p:sldId id="299" r:id="rId17"/>
    <p:sldId id="300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CC"/>
    <a:srgbClr val="CCFF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1696" autoAdjust="0"/>
  </p:normalViewPr>
  <p:slideViewPr>
    <p:cSldViewPr snapToGrid="0" showGuides="1">
      <p:cViewPr varScale="1">
        <p:scale>
          <a:sx n="78" d="100"/>
          <a:sy n="78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D368-D4AE-49DC-B7A4-AC817321A3CC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3823B-BEB0-4440-AC1E-51A63F28C9AF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24307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9123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Para multiplicar 2 númerso taradaba entre 5 y 10 segundos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6703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S/370 incorpora arquitectura 32 bits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762408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S/370 incorpora arquitectura 32 bits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814062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S/370 incorpora arquitectura 32 bits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388942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S/370 incorpora arquitectura 32 bits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7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8462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Descentralització</a:t>
            </a:r>
          </a:p>
          <a:p>
            <a:r>
              <a:rPr lang="es-ES"/>
              <a:t>Els clients poden tenir aplicacions senzilles. </a:t>
            </a:r>
            <a:r>
              <a:rPr lang="es-ES">
                <a:sym typeface="Wingdings" panose="05000000000000000000" pitchFamily="2" charset="2"/>
              </a:rPr>
              <a:t> Navegadors</a:t>
            </a:r>
            <a:endParaRPr lang="es-ES"/>
          </a:p>
          <a:p>
            <a:r>
              <a:rPr lang="es-ES"/>
              <a:t>Millora l’ample de banda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8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310015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Descentralització</a:t>
            </a:r>
          </a:p>
          <a:p>
            <a:r>
              <a:rPr lang="es-ES"/>
              <a:t>Els clients poden tenir aplicacions senzilles. </a:t>
            </a:r>
            <a:r>
              <a:rPr lang="es-ES">
                <a:sym typeface="Wingdings" panose="05000000000000000000" pitchFamily="2" charset="2"/>
              </a:rPr>
              <a:t> Navegadors</a:t>
            </a:r>
            <a:endParaRPr lang="es-ES"/>
          </a:p>
          <a:p>
            <a:r>
              <a:rPr lang="es-ES"/>
              <a:t>Millora l’ample de banda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9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82975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Descentralització</a:t>
            </a:r>
          </a:p>
          <a:p>
            <a:r>
              <a:rPr lang="es-ES"/>
              <a:t>Els clients poden tenir aplicacions senzilles. </a:t>
            </a:r>
            <a:r>
              <a:rPr lang="es-ES">
                <a:sym typeface="Wingdings" panose="05000000000000000000" pitchFamily="2" charset="2"/>
              </a:rPr>
              <a:t> Navegadors</a:t>
            </a:r>
            <a:endParaRPr lang="es-ES"/>
          </a:p>
          <a:p>
            <a:r>
              <a:rPr lang="es-ES"/>
              <a:t>Millora l’ample de banda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10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7337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SaaS : aplicació completa, sense control sobre ella, però amb menys costos</a:t>
            </a:r>
          </a:p>
          <a:p>
            <a:r>
              <a:rPr lang="es-ES"/>
              <a:t>PaaS: el usuaris allotgen les seves aplicacions sobre serveis contractats</a:t>
            </a:r>
          </a:p>
          <a:p>
            <a:r>
              <a:rPr lang="es-ES"/>
              <a:t>IaaS : Només es contracten les infraestructures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198853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Avantages : Ubiqüitat mundial, cap inversión en maquinari, implementación ràpida i sense riscos, actualitzacions automàq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6033319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Avantages : Ubiqüitat mundial, cap inversión en maquinari, implementación ràpida i sense riscos, actualitzacions automàq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45817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6837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0466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3397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3166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1621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992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423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778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2585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79882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0083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5419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46885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6155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56754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69143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350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77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Rjke7-5gtk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106B8-1F26-4568-93A5-69459AC3F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59429"/>
            <a:ext cx="7315200" cy="1945745"/>
          </a:xfrm>
        </p:spPr>
        <p:txBody>
          <a:bodyPr>
            <a:noAutofit/>
          </a:bodyPr>
          <a:lstStyle/>
          <a:p>
            <a:r>
              <a:rPr lang="es-ES" sz="4400"/>
              <a:t>Sistemes de comunicació:</a:t>
            </a:r>
            <a:br>
              <a:rPr lang="es-ES" sz="4400"/>
            </a:br>
            <a:r>
              <a:rPr lang="es-ES" sz="3200" cap="none"/>
              <a:t>Conceptes Generals</a:t>
            </a:r>
            <a:endParaRPr lang="ca-ES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434074-5207-4CDB-B5A5-98F26B947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4157929"/>
            <a:ext cx="7315200" cy="685800"/>
          </a:xfrm>
        </p:spPr>
        <p:txBody>
          <a:bodyPr>
            <a:normAutofit lnSpcReduction="10000"/>
          </a:bodyPr>
          <a:lstStyle/>
          <a:p>
            <a:r>
              <a:rPr lang="es-ES" sz="2400"/>
              <a:t>MF0493: Implantació d’aplicacions web en entorns internet, intranet i extranet</a:t>
            </a:r>
            <a:endParaRPr lang="ca-ES" sz="24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AB6235-219B-4596-933E-7B18B88F40E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33636" y="1322774"/>
            <a:ext cx="2042945" cy="36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9F36989-4B19-4A99-BF83-47DC326AB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41450" y="5714100"/>
            <a:ext cx="1027318" cy="360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2F8070C-1B69-BB57-F415-9ACBDA64526A}"/>
              </a:ext>
            </a:extLst>
          </p:cNvPr>
          <p:cNvSpPr txBox="1"/>
          <p:nvPr/>
        </p:nvSpPr>
        <p:spPr>
          <a:xfrm rot="16200000">
            <a:off x="7788406" y="3597025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377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32219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Dècades 60s i 70s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D9A671-A6B8-EE15-BF23-70DC1E98878B}"/>
              </a:ext>
            </a:extLst>
          </p:cNvPr>
          <p:cNvSpPr txBox="1"/>
          <p:nvPr/>
        </p:nvSpPr>
        <p:spPr>
          <a:xfrm>
            <a:off x="3583520" y="1010877"/>
            <a:ext cx="2293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“Mainframes”</a:t>
            </a:r>
            <a:endParaRPr lang="ca-ES" sz="24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3D0B80-5ACA-E728-282F-F89746D63839}"/>
              </a:ext>
            </a:extLst>
          </p:cNvPr>
          <p:cNvSpPr txBox="1"/>
          <p:nvPr/>
        </p:nvSpPr>
        <p:spPr>
          <a:xfrm>
            <a:off x="4476750" y="5817321"/>
            <a:ext cx="290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1951, HARWELL-WITCH</a:t>
            </a:r>
            <a:endParaRPr lang="ca-E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A79DD93-3806-C511-9503-349D2F2CC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412" y="1585273"/>
            <a:ext cx="5574630" cy="3813047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503F7C7D-3BFF-5DBC-B9A3-623DDC27A7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7362" y="1459680"/>
            <a:ext cx="5629275" cy="428625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614F1CA-2364-1C13-08E6-1D2C01935F28}"/>
              </a:ext>
            </a:extLst>
          </p:cNvPr>
          <p:cNvSpPr txBox="1"/>
          <p:nvPr/>
        </p:nvSpPr>
        <p:spPr>
          <a:xfrm>
            <a:off x="0" y="6596390"/>
            <a:ext cx="8915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050"/>
              <a:t>https://www.muycomputer.com/2012/11/21/el-ordenador-mas-antiguo-del-mundo-vuelve-a-la-vida/</a:t>
            </a:r>
          </a:p>
        </p:txBody>
      </p:sp>
    </p:spTree>
    <p:extLst>
      <p:ext uri="{BB962C8B-B14F-4D97-AF65-F5344CB8AC3E}">
        <p14:creationId xmlns:p14="http://schemas.microsoft.com/office/powerpoint/2010/main" val="2788185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32219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Dècades 60s i 70s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E1971C1A-C832-B133-BC58-C6ADEF1A3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6412" y="1590644"/>
            <a:ext cx="5591175" cy="4025646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AD9A671-A6B8-EE15-BF23-70DC1E98878B}"/>
              </a:ext>
            </a:extLst>
          </p:cNvPr>
          <p:cNvSpPr txBox="1"/>
          <p:nvPr/>
        </p:nvSpPr>
        <p:spPr>
          <a:xfrm>
            <a:off x="3583520" y="1010877"/>
            <a:ext cx="2293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“Mainframes”</a:t>
            </a:r>
            <a:endParaRPr lang="ca-ES" sz="24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3D0B80-5ACA-E728-282F-F89746D63839}"/>
              </a:ext>
            </a:extLst>
          </p:cNvPr>
          <p:cNvSpPr txBox="1"/>
          <p:nvPr/>
        </p:nvSpPr>
        <p:spPr>
          <a:xfrm>
            <a:off x="5476875" y="5729021"/>
            <a:ext cx="1890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1964, IBM S/360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24202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32219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Dècades 60s i 70s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D9A671-A6B8-EE15-BF23-70DC1E98878B}"/>
              </a:ext>
            </a:extLst>
          </p:cNvPr>
          <p:cNvSpPr txBox="1"/>
          <p:nvPr/>
        </p:nvSpPr>
        <p:spPr>
          <a:xfrm>
            <a:off x="3583520" y="1010877"/>
            <a:ext cx="2293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“Mainframes”</a:t>
            </a:r>
            <a:endParaRPr lang="ca-ES" sz="2400" b="1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3D0B80-5ACA-E728-282F-F89746D63839}"/>
              </a:ext>
            </a:extLst>
          </p:cNvPr>
          <p:cNvSpPr txBox="1"/>
          <p:nvPr/>
        </p:nvSpPr>
        <p:spPr>
          <a:xfrm>
            <a:off x="5876925" y="5451546"/>
            <a:ext cx="16097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/>
              <a:t>1970, IBM S/370</a:t>
            </a:r>
            <a:endParaRPr lang="ca-ES" sz="140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A79DD93-3806-C511-9503-349D2F2CCE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412" y="1585273"/>
            <a:ext cx="5574630" cy="3813047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744C2D84-5EF2-4DD3-BAC2-1134B78D300C}"/>
              </a:ext>
            </a:extLst>
          </p:cNvPr>
          <p:cNvSpPr txBox="1"/>
          <p:nvPr/>
        </p:nvSpPr>
        <p:spPr>
          <a:xfrm>
            <a:off x="0" y="6596390"/>
            <a:ext cx="47720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050"/>
              <a:t>https://www.xataka.com/historia-tecnologica/en-el-principio-fue-el-mainframe</a:t>
            </a:r>
          </a:p>
        </p:txBody>
      </p:sp>
    </p:spTree>
    <p:extLst>
      <p:ext uri="{BB962C8B-B14F-4D97-AF65-F5344CB8AC3E}">
        <p14:creationId xmlns:p14="http://schemas.microsoft.com/office/powerpoint/2010/main" val="912928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322198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Dècada 80s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D9A671-A6B8-EE15-BF23-70DC1E98878B}"/>
              </a:ext>
            </a:extLst>
          </p:cNvPr>
          <p:cNvSpPr txBox="1"/>
          <p:nvPr/>
        </p:nvSpPr>
        <p:spPr>
          <a:xfrm>
            <a:off x="1776412" y="1010877"/>
            <a:ext cx="5414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Eclosió dels ordinadors personals</a:t>
            </a:r>
            <a:endParaRPr lang="ca-ES" sz="2400" b="1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7DD0390-9A9A-00FC-938D-A837732272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" y="1553765"/>
            <a:ext cx="6667500" cy="3750469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441803F-F97B-06BE-111E-19EF3439B23C}"/>
              </a:ext>
            </a:extLst>
          </p:cNvPr>
          <p:cNvSpPr txBox="1"/>
          <p:nvPr/>
        </p:nvSpPr>
        <p:spPr>
          <a:xfrm>
            <a:off x="1019175" y="5477791"/>
            <a:ext cx="639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Els microordinadors arriben també a les mitjanes empreses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920552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5343939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80s : arquitectura de dos capes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D9A671-A6B8-EE15-BF23-70DC1E98878B}"/>
              </a:ext>
            </a:extLst>
          </p:cNvPr>
          <p:cNvSpPr txBox="1"/>
          <p:nvPr/>
        </p:nvSpPr>
        <p:spPr>
          <a:xfrm>
            <a:off x="1864518" y="1163217"/>
            <a:ext cx="54149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Client(s) / Servidor</a:t>
            </a:r>
            <a:endParaRPr lang="ca-ES" sz="2000" b="1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441803F-F97B-06BE-111E-19EF3439B23C}"/>
              </a:ext>
            </a:extLst>
          </p:cNvPr>
          <p:cNvSpPr txBox="1"/>
          <p:nvPr/>
        </p:nvSpPr>
        <p:spPr>
          <a:xfrm>
            <a:off x="1288255" y="5477791"/>
            <a:ext cx="639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El problema és la majoria de la part lògica está en el client</a:t>
            </a:r>
            <a:endParaRPr lang="ca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47FCF8B-06E3-9CF4-DA86-13EBD54883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2512" y="1543050"/>
            <a:ext cx="6438900" cy="377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286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5343939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80s : arquitectura de dos capes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D9A671-A6B8-EE15-BF23-70DC1E98878B}"/>
              </a:ext>
            </a:extLst>
          </p:cNvPr>
          <p:cNvSpPr txBox="1"/>
          <p:nvPr/>
        </p:nvSpPr>
        <p:spPr>
          <a:xfrm>
            <a:off x="1864518" y="1163217"/>
            <a:ext cx="54149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Client(s) / Servidor</a:t>
            </a:r>
            <a:endParaRPr lang="ca-ES" sz="2000" b="1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441803F-F97B-06BE-111E-19EF3439B23C}"/>
              </a:ext>
            </a:extLst>
          </p:cNvPr>
          <p:cNvSpPr txBox="1"/>
          <p:nvPr/>
        </p:nvSpPr>
        <p:spPr>
          <a:xfrm>
            <a:off x="1288255" y="5477791"/>
            <a:ext cx="639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/>
              <a:t>El problema és la majoria de la part lògica está en el client</a:t>
            </a:r>
            <a:endParaRPr lang="ca-E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B6C02C6A-8319-B596-9BBD-6743AFF1F0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4" y="1452562"/>
            <a:ext cx="6000750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112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5343939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90s : arquitectura de tres capes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441803F-F97B-06BE-111E-19EF3439B23C}"/>
              </a:ext>
            </a:extLst>
          </p:cNvPr>
          <p:cNvSpPr txBox="1"/>
          <p:nvPr/>
        </p:nvSpPr>
        <p:spPr>
          <a:xfrm>
            <a:off x="1288255" y="5477791"/>
            <a:ext cx="6391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/>
              <a:t>Amb</a:t>
            </a:r>
            <a:r>
              <a:rPr lang="es-ES" dirty="0"/>
              <a:t> INTERNET el sistema anterior </a:t>
            </a:r>
            <a:r>
              <a:rPr lang="es-ES" dirty="0" err="1"/>
              <a:t>deixa</a:t>
            </a:r>
            <a:r>
              <a:rPr lang="es-ES" dirty="0"/>
              <a:t> de ser viable</a:t>
            </a:r>
            <a:endParaRPr lang="ca-ES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8E55811-D38E-444D-CCBB-44D3B48D26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255" y="1609806"/>
            <a:ext cx="6657975" cy="3730721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F3BCE058-EE46-B7DF-9E5C-20AF70B3E0BD}"/>
              </a:ext>
            </a:extLst>
          </p:cNvPr>
          <p:cNvSpPr txBox="1"/>
          <p:nvPr/>
        </p:nvSpPr>
        <p:spPr>
          <a:xfrm>
            <a:off x="1098947" y="1141064"/>
            <a:ext cx="69461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Client(s) / Servidor(s) apps / Servidors(s) dades</a:t>
            </a:r>
            <a:endParaRPr lang="ca-ES" sz="2000" b="1"/>
          </a:p>
        </p:txBody>
      </p:sp>
    </p:spTree>
    <p:extLst>
      <p:ext uri="{BB962C8B-B14F-4D97-AF65-F5344CB8AC3E}">
        <p14:creationId xmlns:p14="http://schemas.microsoft.com/office/powerpoint/2010/main" val="4007691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281981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Mitjans dels 90s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3BCE058-EE46-B7DF-9E5C-20AF70B3E0BD}"/>
              </a:ext>
            </a:extLst>
          </p:cNvPr>
          <p:cNvSpPr txBox="1"/>
          <p:nvPr/>
        </p:nvSpPr>
        <p:spPr>
          <a:xfrm>
            <a:off x="1657142" y="1174780"/>
            <a:ext cx="5937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Arquitectura de quatre capes</a:t>
            </a:r>
            <a:endParaRPr lang="ca-ES" sz="2000" b="1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5EA9C560-163E-6826-DCC0-E47606819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3605" y="1779331"/>
            <a:ext cx="5270090" cy="408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225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380089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Principis segle XXI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3BCE058-EE46-B7DF-9E5C-20AF70B3E0BD}"/>
              </a:ext>
            </a:extLst>
          </p:cNvPr>
          <p:cNvSpPr txBox="1"/>
          <p:nvPr/>
        </p:nvSpPr>
        <p:spPr>
          <a:xfrm>
            <a:off x="3225998" y="841088"/>
            <a:ext cx="2692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Cloud</a:t>
            </a:r>
            <a:endParaRPr lang="ca-ES" sz="2000" b="1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2CD420A-2534-6E50-ADF8-D6515E6CD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236" y="1327210"/>
            <a:ext cx="5625621" cy="5095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76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380089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Tipos de Cloud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3BCE058-EE46-B7DF-9E5C-20AF70B3E0BD}"/>
              </a:ext>
            </a:extLst>
          </p:cNvPr>
          <p:cNvSpPr txBox="1"/>
          <p:nvPr/>
        </p:nvSpPr>
        <p:spPr>
          <a:xfrm>
            <a:off x="3225998" y="841088"/>
            <a:ext cx="26920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/>
              <a:t>Cloud</a:t>
            </a:r>
            <a:endParaRPr lang="ca-ES" sz="2000" b="1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FBD5A01-A3C7-EEF4-D244-0CE2CA9290CD}"/>
              </a:ext>
            </a:extLst>
          </p:cNvPr>
          <p:cNvSpPr txBox="1"/>
          <p:nvPr/>
        </p:nvSpPr>
        <p:spPr>
          <a:xfrm>
            <a:off x="1187053" y="1474619"/>
            <a:ext cx="722947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/>
              <a:t>SaaS</a:t>
            </a:r>
            <a:r>
              <a:rPr lang="es-ES" sz="3200"/>
              <a:t> : </a:t>
            </a:r>
            <a:r>
              <a:rPr lang="es-ES" sz="3200" i="1"/>
              <a:t>Software As A Service</a:t>
            </a:r>
          </a:p>
          <a:p>
            <a:endParaRPr lang="es-ES" sz="3200"/>
          </a:p>
          <a:p>
            <a:r>
              <a:rPr lang="es-ES" sz="4000" b="1"/>
              <a:t>Paas</a:t>
            </a:r>
            <a:r>
              <a:rPr lang="es-ES" sz="3200"/>
              <a:t> : </a:t>
            </a:r>
            <a:r>
              <a:rPr lang="es-ES" sz="3200" i="1"/>
              <a:t>Platform As A Service</a:t>
            </a:r>
          </a:p>
          <a:p>
            <a:endParaRPr lang="es-ES" sz="3200"/>
          </a:p>
          <a:p>
            <a:r>
              <a:rPr lang="es-ES" sz="4000" b="1"/>
              <a:t>Iaas</a:t>
            </a:r>
            <a:r>
              <a:rPr lang="es-ES" sz="3200"/>
              <a:t> : </a:t>
            </a:r>
            <a:r>
              <a:rPr lang="es-ES" sz="3200" i="1"/>
              <a:t>Infraestructure As A Service</a:t>
            </a:r>
          </a:p>
          <a:p>
            <a:endParaRPr lang="es-ES" sz="3200"/>
          </a:p>
          <a:p>
            <a:pPr algn="ctr"/>
            <a:r>
              <a:rPr lang="es-ES" sz="3200"/>
              <a:t>Núvol híbrid</a:t>
            </a:r>
            <a:endParaRPr lang="ca-ES" sz="3200"/>
          </a:p>
        </p:txBody>
      </p:sp>
    </p:spTree>
    <p:extLst>
      <p:ext uri="{BB962C8B-B14F-4D97-AF65-F5344CB8AC3E}">
        <p14:creationId xmlns:p14="http://schemas.microsoft.com/office/powerpoint/2010/main" val="3693255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380089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Tipos de Cloud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FBD5A01-A3C7-EEF4-D244-0CE2CA9290CD}"/>
              </a:ext>
            </a:extLst>
          </p:cNvPr>
          <p:cNvSpPr txBox="1"/>
          <p:nvPr/>
        </p:nvSpPr>
        <p:spPr>
          <a:xfrm>
            <a:off x="1120378" y="2482245"/>
            <a:ext cx="72294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/>
              <a:t>Quins avantatges i inconvenients té SaaS ?</a:t>
            </a:r>
            <a:endParaRPr lang="ca-ES" sz="4800"/>
          </a:p>
        </p:txBody>
      </p:sp>
    </p:spTree>
    <p:extLst>
      <p:ext uri="{BB962C8B-B14F-4D97-AF65-F5344CB8AC3E}">
        <p14:creationId xmlns:p14="http://schemas.microsoft.com/office/powerpoint/2010/main" val="38807216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47235" y="231856"/>
            <a:ext cx="106721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SaaS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FBD5A01-A3C7-EEF4-D244-0CE2CA9290CD}"/>
              </a:ext>
            </a:extLst>
          </p:cNvPr>
          <p:cNvSpPr txBox="1"/>
          <p:nvPr/>
        </p:nvSpPr>
        <p:spPr>
          <a:xfrm>
            <a:off x="923925" y="1616958"/>
            <a:ext cx="31815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Avantatges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Àmbit mundial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No inversió en hardware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Implementació ràpida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Implementació sense riscos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Actualitzacions ràpides</a:t>
            </a:r>
            <a:endParaRPr lang="ca-ES" sz="240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A4B7DF9-F4A5-A1AE-C69D-8D69D2ADB19D}"/>
              </a:ext>
            </a:extLst>
          </p:cNvPr>
          <p:cNvSpPr txBox="1"/>
          <p:nvPr/>
        </p:nvSpPr>
        <p:spPr>
          <a:xfrm>
            <a:off x="4933742" y="1463070"/>
            <a:ext cx="36006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Inconvenients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Dependència del proveïdors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Dependència d’internet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Seguretat de les dades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No es pot personalitzar l’aplicació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ES" sz="2400"/>
              <a:t>Possible degradació del servei</a:t>
            </a:r>
            <a:endParaRPr lang="ca-ES" sz="2400"/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F7BB116C-1BAE-1D73-BB00-1AD5E8F7B46B}"/>
              </a:ext>
            </a:extLst>
          </p:cNvPr>
          <p:cNvCxnSpPr/>
          <p:nvPr/>
        </p:nvCxnSpPr>
        <p:spPr>
          <a:xfrm>
            <a:off x="4572000" y="1463070"/>
            <a:ext cx="0" cy="4261455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106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2196D703-A526-4DD7-5737-92115ED91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12" y="1270000"/>
            <a:ext cx="7339975" cy="4070350"/>
          </a:xfr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7308B132-249D-D195-8D62-5FE1103EFFA8}"/>
              </a:ext>
            </a:extLst>
          </p:cNvPr>
          <p:cNvSpPr txBox="1"/>
          <p:nvPr/>
        </p:nvSpPr>
        <p:spPr>
          <a:xfrm>
            <a:off x="247235" y="231856"/>
            <a:ext cx="642026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Comparació entre models de cloud</a:t>
            </a:r>
            <a:endParaRPr lang="ca-E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0251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308B132-249D-D195-8D62-5FE1103EFFA8}"/>
              </a:ext>
            </a:extLst>
          </p:cNvPr>
          <p:cNvSpPr txBox="1"/>
          <p:nvPr/>
        </p:nvSpPr>
        <p:spPr>
          <a:xfrm>
            <a:off x="247235" y="231856"/>
            <a:ext cx="642026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Comparació entre models de cloud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7" name="Marcador de contenido 6">
            <a:extLst>
              <a:ext uri="{FF2B5EF4-FFF2-40B4-BE49-F238E27FC236}">
                <a16:creationId xmlns:a16="http://schemas.microsoft.com/office/drawing/2014/main" id="{A3DFD5A5-9783-9287-3769-6A39D5D090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51" y="1117599"/>
            <a:ext cx="8336298" cy="4930775"/>
          </a:xfrm>
        </p:spPr>
      </p:pic>
    </p:spTree>
    <p:extLst>
      <p:ext uri="{BB962C8B-B14F-4D97-AF65-F5344CB8AC3E}">
        <p14:creationId xmlns:p14="http://schemas.microsoft.com/office/powerpoint/2010/main" val="35165231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308B132-249D-D195-8D62-5FE1103EFFA8}"/>
              </a:ext>
            </a:extLst>
          </p:cNvPr>
          <p:cNvSpPr txBox="1"/>
          <p:nvPr/>
        </p:nvSpPr>
        <p:spPr>
          <a:xfrm>
            <a:off x="247235" y="231856"/>
            <a:ext cx="642026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Comparació entre models de cloud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CCBC969-40FF-B56B-E037-882561646F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41" y="1178718"/>
            <a:ext cx="7998215" cy="4500563"/>
          </a:xfrm>
        </p:spPr>
      </p:pic>
    </p:spTree>
    <p:extLst>
      <p:ext uri="{BB962C8B-B14F-4D97-AF65-F5344CB8AC3E}">
        <p14:creationId xmlns:p14="http://schemas.microsoft.com/office/powerpoint/2010/main" val="33135667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7308B132-249D-D195-8D62-5FE1103EFFA8}"/>
              </a:ext>
            </a:extLst>
          </p:cNvPr>
          <p:cNvSpPr txBox="1"/>
          <p:nvPr/>
        </p:nvSpPr>
        <p:spPr>
          <a:xfrm>
            <a:off x="247235" y="231856"/>
            <a:ext cx="6420265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Exemple: Azure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7CCA6B4-1C59-E3E5-4A96-DFB7A3F1D2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8785" y="2127885"/>
            <a:ext cx="6158865" cy="523220"/>
          </a:xfrm>
        </p:spPr>
        <p:txBody>
          <a:bodyPr/>
          <a:lstStyle/>
          <a:p>
            <a:pPr marL="0" indent="0">
              <a:buNone/>
            </a:pPr>
            <a:r>
              <a:rPr lang="ca-ES">
                <a:hlinkClick r:id="rId2"/>
              </a:rPr>
              <a:t>https://www.youtube.com/watch?v=Rjke7-5gtkk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69098521"/>
      </p:ext>
    </p:extLst>
  </p:cSld>
  <p:clrMapOvr>
    <a:masterClrMapping/>
  </p:clrMapOvr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1864</TotalTime>
  <Words>445</Words>
  <Application>Microsoft Office PowerPoint</Application>
  <PresentationFormat>Presentación en pantalla (4:3)</PresentationFormat>
  <Paragraphs>90</Paragraphs>
  <Slides>17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Estela de condensación</vt:lpstr>
      <vt:lpstr>Sistemes de comunicació: Conceptes Generals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Confección y publicación de páginas web</dc:title>
  <dc:creator>Ferran Par</dc:creator>
  <cp:lastModifiedBy>Matins</cp:lastModifiedBy>
  <cp:revision>45</cp:revision>
  <dcterms:created xsi:type="dcterms:W3CDTF">2022-04-25T09:38:43Z</dcterms:created>
  <dcterms:modified xsi:type="dcterms:W3CDTF">2024-06-13T06:48:31Z</dcterms:modified>
</cp:coreProperties>
</file>